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4" r:id="rId8"/>
    <p:sldId id="265" r:id="rId9"/>
    <p:sldId id="262" r:id="rId10"/>
    <p:sldId id="26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01"/>
    <p:restoredTop sz="94649"/>
  </p:normalViewPr>
  <p:slideViewPr>
    <p:cSldViewPr snapToGrid="0" snapToObjects="1">
      <p:cViewPr>
        <p:scale>
          <a:sx n="125" d="100"/>
          <a:sy n="125" d="100"/>
        </p:scale>
        <p:origin x="1144" y="6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A71F8-58EF-BD40-9B32-D30930D99D5B}"/>
              </a:ext>
            </a:extLst>
          </p:cNvPr>
          <p:cNvSpPr>
            <a:spLocks noGrp="1"/>
          </p:cNvSpPr>
          <p:nvPr>
            <p:ph type="ctrTitle"/>
          </p:nvPr>
        </p:nvSpPr>
        <p:spPr>
          <a:xfrm>
            <a:off x="1524000" y="1122363"/>
            <a:ext cx="9144000" cy="2387600"/>
          </a:xfrm>
        </p:spPr>
        <p:txBody>
          <a:bodyPr anchor="b">
            <a:noAutofit/>
          </a:bodyPr>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C97C3CA5-4D94-9B47-9533-B04DCD0B1A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AA6121-7CCA-CE4F-89F9-AA4E8A1EF46D}"/>
              </a:ext>
            </a:extLst>
          </p:cNvPr>
          <p:cNvSpPr>
            <a:spLocks noGrp="1"/>
          </p:cNvSpPr>
          <p:nvPr>
            <p:ph type="dt" sz="half" idx="10"/>
          </p:nvPr>
        </p:nvSpPr>
        <p:spPr/>
        <p:txBody>
          <a:bodyPr/>
          <a:lstStyle/>
          <a:p>
            <a:fld id="{12E39A82-7A94-454F-AD93-FA36589F152C}" type="datetimeFigureOut">
              <a:rPr lang="en-US" smtClean="0"/>
              <a:t>9/25/18</a:t>
            </a:fld>
            <a:endParaRPr lang="en-US"/>
          </a:p>
        </p:txBody>
      </p:sp>
      <p:sp>
        <p:nvSpPr>
          <p:cNvPr id="5" name="Footer Placeholder 4">
            <a:extLst>
              <a:ext uri="{FF2B5EF4-FFF2-40B4-BE49-F238E27FC236}">
                <a16:creationId xmlns:a16="http://schemas.microsoft.com/office/drawing/2014/main" id="{9CC108DE-E5E9-254D-B5D4-ECBB400A2E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219F6E-8F29-714F-A261-5121037FF30D}"/>
              </a:ext>
            </a:extLst>
          </p:cNvPr>
          <p:cNvSpPr>
            <a:spLocks noGrp="1"/>
          </p:cNvSpPr>
          <p:nvPr>
            <p:ph type="sldNum" sz="quarter" idx="12"/>
          </p:nvPr>
        </p:nvSpPr>
        <p:spPr/>
        <p:txBody>
          <a:bodyPr/>
          <a:lstStyle/>
          <a:p>
            <a:fld id="{649CD685-422F-7A4E-B1AD-7516B4618EE3}" type="slidenum">
              <a:rPr lang="en-US" smtClean="0"/>
              <a:t>‹#›</a:t>
            </a:fld>
            <a:endParaRPr lang="en-US"/>
          </a:p>
        </p:txBody>
      </p:sp>
    </p:spTree>
    <p:extLst>
      <p:ext uri="{BB962C8B-B14F-4D97-AF65-F5344CB8AC3E}">
        <p14:creationId xmlns:p14="http://schemas.microsoft.com/office/powerpoint/2010/main" val="2001165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15718-7C0D-D645-AC0D-4F47E37661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D19366E-2EA6-0940-9815-01B84759F5A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A053D7-AC34-4C43-950E-F2CC5B4B72B3}"/>
              </a:ext>
            </a:extLst>
          </p:cNvPr>
          <p:cNvSpPr>
            <a:spLocks noGrp="1"/>
          </p:cNvSpPr>
          <p:nvPr>
            <p:ph type="dt" sz="half" idx="10"/>
          </p:nvPr>
        </p:nvSpPr>
        <p:spPr/>
        <p:txBody>
          <a:bodyPr/>
          <a:lstStyle/>
          <a:p>
            <a:fld id="{12E39A82-7A94-454F-AD93-FA36589F152C}" type="datetimeFigureOut">
              <a:rPr lang="en-US" smtClean="0"/>
              <a:t>9/25/18</a:t>
            </a:fld>
            <a:endParaRPr lang="en-US"/>
          </a:p>
        </p:txBody>
      </p:sp>
      <p:sp>
        <p:nvSpPr>
          <p:cNvPr id="5" name="Footer Placeholder 4">
            <a:extLst>
              <a:ext uri="{FF2B5EF4-FFF2-40B4-BE49-F238E27FC236}">
                <a16:creationId xmlns:a16="http://schemas.microsoft.com/office/drawing/2014/main" id="{D67866FB-C972-9946-B0FA-C1C1567220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6166B-62F0-1A41-A6CF-2ADC1A56F636}"/>
              </a:ext>
            </a:extLst>
          </p:cNvPr>
          <p:cNvSpPr>
            <a:spLocks noGrp="1"/>
          </p:cNvSpPr>
          <p:nvPr>
            <p:ph type="sldNum" sz="quarter" idx="12"/>
          </p:nvPr>
        </p:nvSpPr>
        <p:spPr/>
        <p:txBody>
          <a:bodyPr/>
          <a:lstStyle/>
          <a:p>
            <a:fld id="{649CD685-422F-7A4E-B1AD-7516B4618EE3}" type="slidenum">
              <a:rPr lang="en-US" smtClean="0"/>
              <a:t>‹#›</a:t>
            </a:fld>
            <a:endParaRPr lang="en-US"/>
          </a:p>
        </p:txBody>
      </p:sp>
    </p:spTree>
    <p:extLst>
      <p:ext uri="{BB962C8B-B14F-4D97-AF65-F5344CB8AC3E}">
        <p14:creationId xmlns:p14="http://schemas.microsoft.com/office/powerpoint/2010/main" val="2067746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2ABC23-00F9-C24B-8818-35233C2510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DA84AFA-2369-124A-A82E-52BE02F937C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62203C-E153-134A-8CD3-910CB58AC7DE}"/>
              </a:ext>
            </a:extLst>
          </p:cNvPr>
          <p:cNvSpPr>
            <a:spLocks noGrp="1"/>
          </p:cNvSpPr>
          <p:nvPr>
            <p:ph type="dt" sz="half" idx="10"/>
          </p:nvPr>
        </p:nvSpPr>
        <p:spPr/>
        <p:txBody>
          <a:bodyPr/>
          <a:lstStyle/>
          <a:p>
            <a:fld id="{12E39A82-7A94-454F-AD93-FA36589F152C}" type="datetimeFigureOut">
              <a:rPr lang="en-US" smtClean="0"/>
              <a:t>9/25/18</a:t>
            </a:fld>
            <a:endParaRPr lang="en-US"/>
          </a:p>
        </p:txBody>
      </p:sp>
      <p:sp>
        <p:nvSpPr>
          <p:cNvPr id="5" name="Footer Placeholder 4">
            <a:extLst>
              <a:ext uri="{FF2B5EF4-FFF2-40B4-BE49-F238E27FC236}">
                <a16:creationId xmlns:a16="http://schemas.microsoft.com/office/drawing/2014/main" id="{4BAC9278-6B2E-334C-B57F-24E10C5D2C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4B4177-4775-9849-8ECD-00F7CBC70201}"/>
              </a:ext>
            </a:extLst>
          </p:cNvPr>
          <p:cNvSpPr>
            <a:spLocks noGrp="1"/>
          </p:cNvSpPr>
          <p:nvPr>
            <p:ph type="sldNum" sz="quarter" idx="12"/>
          </p:nvPr>
        </p:nvSpPr>
        <p:spPr/>
        <p:txBody>
          <a:bodyPr/>
          <a:lstStyle/>
          <a:p>
            <a:fld id="{649CD685-422F-7A4E-B1AD-7516B4618EE3}" type="slidenum">
              <a:rPr lang="en-US" smtClean="0"/>
              <a:t>‹#›</a:t>
            </a:fld>
            <a:endParaRPr lang="en-US"/>
          </a:p>
        </p:txBody>
      </p:sp>
    </p:spTree>
    <p:extLst>
      <p:ext uri="{BB962C8B-B14F-4D97-AF65-F5344CB8AC3E}">
        <p14:creationId xmlns:p14="http://schemas.microsoft.com/office/powerpoint/2010/main" val="903353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5B7F8-DA07-9041-B784-5F1AC6DA6385}"/>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E1BE48F-77D5-2946-8B74-07038D8CB415}"/>
              </a:ext>
            </a:extLst>
          </p:cNvPr>
          <p:cNvSpPr>
            <a:spLocks noGrp="1"/>
          </p:cNvSpPr>
          <p:nvPr>
            <p:ph idx="1"/>
          </p:nvPr>
        </p:nvSpPr>
        <p:spPr/>
        <p:txBody>
          <a:bodyPr>
            <a:noAutofit/>
          </a:bodyPr>
          <a:lstStyle>
            <a:lvl1pPr>
              <a:defRPr sz="2000"/>
            </a:lvl1pPr>
            <a:lvl2pPr>
              <a:defRPr sz="1800"/>
            </a:lvl2pPr>
            <a:lvl3pPr>
              <a:defRPr sz="1800"/>
            </a:lvl3pPr>
            <a:lvl4pPr>
              <a:defRPr sz="1800"/>
            </a:lvl4pPr>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1425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58ABC-BA18-454E-9A81-2C835AD6E68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EB36FEB-8A17-F54D-9322-BB086C2633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CBE6D58-4B7F-C940-A98F-EBF134A1A4F0}"/>
              </a:ext>
            </a:extLst>
          </p:cNvPr>
          <p:cNvSpPr>
            <a:spLocks noGrp="1"/>
          </p:cNvSpPr>
          <p:nvPr>
            <p:ph type="dt" sz="half" idx="10"/>
          </p:nvPr>
        </p:nvSpPr>
        <p:spPr/>
        <p:txBody>
          <a:bodyPr/>
          <a:lstStyle/>
          <a:p>
            <a:fld id="{12E39A82-7A94-454F-AD93-FA36589F152C}" type="datetimeFigureOut">
              <a:rPr lang="en-US" smtClean="0"/>
              <a:t>9/25/18</a:t>
            </a:fld>
            <a:endParaRPr lang="en-US"/>
          </a:p>
        </p:txBody>
      </p:sp>
      <p:sp>
        <p:nvSpPr>
          <p:cNvPr id="5" name="Footer Placeholder 4">
            <a:extLst>
              <a:ext uri="{FF2B5EF4-FFF2-40B4-BE49-F238E27FC236}">
                <a16:creationId xmlns:a16="http://schemas.microsoft.com/office/drawing/2014/main" id="{9BBC398B-53BF-F743-B4B3-7D22A14C20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5FEEA9-3FE6-1C4D-837B-2D84FCBE0162}"/>
              </a:ext>
            </a:extLst>
          </p:cNvPr>
          <p:cNvSpPr>
            <a:spLocks noGrp="1"/>
          </p:cNvSpPr>
          <p:nvPr>
            <p:ph type="sldNum" sz="quarter" idx="12"/>
          </p:nvPr>
        </p:nvSpPr>
        <p:spPr/>
        <p:txBody>
          <a:bodyPr/>
          <a:lstStyle/>
          <a:p>
            <a:fld id="{649CD685-422F-7A4E-B1AD-7516B4618EE3}" type="slidenum">
              <a:rPr lang="en-US" smtClean="0"/>
              <a:t>‹#›</a:t>
            </a:fld>
            <a:endParaRPr lang="en-US"/>
          </a:p>
        </p:txBody>
      </p:sp>
    </p:spTree>
    <p:extLst>
      <p:ext uri="{BB962C8B-B14F-4D97-AF65-F5344CB8AC3E}">
        <p14:creationId xmlns:p14="http://schemas.microsoft.com/office/powerpoint/2010/main" val="34785231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93AF5-95EE-8C42-ADEF-203B91FE5C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3A273A-02D3-3647-9428-B882EB1878B2}"/>
              </a:ext>
            </a:extLst>
          </p:cNvPr>
          <p:cNvSpPr>
            <a:spLocks noGrp="1"/>
          </p:cNvSpPr>
          <p:nvPr>
            <p:ph sz="half" idx="1"/>
          </p:nvPr>
        </p:nvSpPr>
        <p:spPr>
          <a:xfrm>
            <a:off x="838200" y="1825625"/>
            <a:ext cx="5181600" cy="4351338"/>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F14D6D-726C-D24F-8E25-EDDD3A7FC1B2}"/>
              </a:ext>
            </a:extLst>
          </p:cNvPr>
          <p:cNvSpPr>
            <a:spLocks noGrp="1"/>
          </p:cNvSpPr>
          <p:nvPr>
            <p:ph sz="half" idx="2"/>
          </p:nvPr>
        </p:nvSpPr>
        <p:spPr>
          <a:xfrm>
            <a:off x="6172200" y="1825625"/>
            <a:ext cx="5181600" cy="4351338"/>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4DABC9-C603-2045-B6CA-5F57817FEDE0}"/>
              </a:ext>
            </a:extLst>
          </p:cNvPr>
          <p:cNvSpPr>
            <a:spLocks noGrp="1"/>
          </p:cNvSpPr>
          <p:nvPr>
            <p:ph type="dt" sz="half" idx="10"/>
          </p:nvPr>
        </p:nvSpPr>
        <p:spPr/>
        <p:txBody>
          <a:bodyPr/>
          <a:lstStyle/>
          <a:p>
            <a:fld id="{12E39A82-7A94-454F-AD93-FA36589F152C}" type="datetimeFigureOut">
              <a:rPr lang="en-US" smtClean="0"/>
              <a:t>9/25/18</a:t>
            </a:fld>
            <a:endParaRPr lang="en-US"/>
          </a:p>
        </p:txBody>
      </p:sp>
      <p:sp>
        <p:nvSpPr>
          <p:cNvPr id="6" name="Footer Placeholder 5">
            <a:extLst>
              <a:ext uri="{FF2B5EF4-FFF2-40B4-BE49-F238E27FC236}">
                <a16:creationId xmlns:a16="http://schemas.microsoft.com/office/drawing/2014/main" id="{D2A38B23-86D5-9141-B703-9D87C7043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26BDD2-5DDD-5746-AF3B-DD9D3B8A3CA4}"/>
              </a:ext>
            </a:extLst>
          </p:cNvPr>
          <p:cNvSpPr>
            <a:spLocks noGrp="1"/>
          </p:cNvSpPr>
          <p:nvPr>
            <p:ph type="sldNum" sz="quarter" idx="12"/>
          </p:nvPr>
        </p:nvSpPr>
        <p:spPr/>
        <p:txBody>
          <a:bodyPr/>
          <a:lstStyle/>
          <a:p>
            <a:fld id="{649CD685-422F-7A4E-B1AD-7516B4618EE3}" type="slidenum">
              <a:rPr lang="en-US" smtClean="0"/>
              <a:t>‹#›</a:t>
            </a:fld>
            <a:endParaRPr lang="en-US"/>
          </a:p>
        </p:txBody>
      </p:sp>
    </p:spTree>
    <p:extLst>
      <p:ext uri="{BB962C8B-B14F-4D97-AF65-F5344CB8AC3E}">
        <p14:creationId xmlns:p14="http://schemas.microsoft.com/office/powerpoint/2010/main" val="2148191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F035-2805-1940-8DB0-6C745CA09AF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CC6BEA7-E300-AA46-9E4A-7FBA53BF0C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3B03695-6001-B94C-938D-B4ADE15205B5}"/>
              </a:ext>
            </a:extLst>
          </p:cNvPr>
          <p:cNvSpPr>
            <a:spLocks noGrp="1"/>
          </p:cNvSpPr>
          <p:nvPr>
            <p:ph sz="half" idx="2"/>
          </p:nvPr>
        </p:nvSpPr>
        <p:spPr>
          <a:xfrm>
            <a:off x="839788" y="2505075"/>
            <a:ext cx="5157787" cy="3684588"/>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44CFF20-7F01-C445-8DE2-C85E7CCD02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78A1520-1856-194B-AD3E-04069FAD8977}"/>
              </a:ext>
            </a:extLst>
          </p:cNvPr>
          <p:cNvSpPr>
            <a:spLocks noGrp="1"/>
          </p:cNvSpPr>
          <p:nvPr>
            <p:ph sz="quarter" idx="4"/>
          </p:nvPr>
        </p:nvSpPr>
        <p:spPr>
          <a:xfrm>
            <a:off x="6172200" y="2505075"/>
            <a:ext cx="5183188" cy="3684588"/>
          </a:xfrm>
        </p:spPr>
        <p:txBody>
          <a:bodyPr>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CE9412C-C789-CD42-892D-9692982D8517}"/>
              </a:ext>
            </a:extLst>
          </p:cNvPr>
          <p:cNvSpPr>
            <a:spLocks noGrp="1"/>
          </p:cNvSpPr>
          <p:nvPr>
            <p:ph type="dt" sz="half" idx="10"/>
          </p:nvPr>
        </p:nvSpPr>
        <p:spPr/>
        <p:txBody>
          <a:bodyPr/>
          <a:lstStyle/>
          <a:p>
            <a:fld id="{12E39A82-7A94-454F-AD93-FA36589F152C}" type="datetimeFigureOut">
              <a:rPr lang="en-US" smtClean="0"/>
              <a:t>9/25/18</a:t>
            </a:fld>
            <a:endParaRPr lang="en-US"/>
          </a:p>
        </p:txBody>
      </p:sp>
      <p:sp>
        <p:nvSpPr>
          <p:cNvPr id="8" name="Footer Placeholder 7">
            <a:extLst>
              <a:ext uri="{FF2B5EF4-FFF2-40B4-BE49-F238E27FC236}">
                <a16:creationId xmlns:a16="http://schemas.microsoft.com/office/drawing/2014/main" id="{EAB51921-A6FF-B64E-B2A0-C2F7442CAE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1A3D0AD-3BA2-7240-BF11-BF2330EDB25C}"/>
              </a:ext>
            </a:extLst>
          </p:cNvPr>
          <p:cNvSpPr>
            <a:spLocks noGrp="1"/>
          </p:cNvSpPr>
          <p:nvPr>
            <p:ph type="sldNum" sz="quarter" idx="12"/>
          </p:nvPr>
        </p:nvSpPr>
        <p:spPr/>
        <p:txBody>
          <a:bodyPr/>
          <a:lstStyle/>
          <a:p>
            <a:fld id="{649CD685-422F-7A4E-B1AD-7516B4618EE3}" type="slidenum">
              <a:rPr lang="en-US" smtClean="0"/>
              <a:t>‹#›</a:t>
            </a:fld>
            <a:endParaRPr lang="en-US"/>
          </a:p>
        </p:txBody>
      </p:sp>
    </p:spTree>
    <p:extLst>
      <p:ext uri="{BB962C8B-B14F-4D97-AF65-F5344CB8AC3E}">
        <p14:creationId xmlns:p14="http://schemas.microsoft.com/office/powerpoint/2010/main" val="465499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6E013-EA49-1E49-B33F-2B4D9CE724E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AEAB39D-BBF5-324E-A05D-BC8E697D7C95}"/>
              </a:ext>
            </a:extLst>
          </p:cNvPr>
          <p:cNvSpPr>
            <a:spLocks noGrp="1"/>
          </p:cNvSpPr>
          <p:nvPr>
            <p:ph type="dt" sz="half" idx="10"/>
          </p:nvPr>
        </p:nvSpPr>
        <p:spPr/>
        <p:txBody>
          <a:bodyPr/>
          <a:lstStyle/>
          <a:p>
            <a:fld id="{12E39A82-7A94-454F-AD93-FA36589F152C}" type="datetimeFigureOut">
              <a:rPr lang="en-US" smtClean="0"/>
              <a:t>9/25/18</a:t>
            </a:fld>
            <a:endParaRPr lang="en-US"/>
          </a:p>
        </p:txBody>
      </p:sp>
      <p:sp>
        <p:nvSpPr>
          <p:cNvPr id="4" name="Footer Placeholder 3">
            <a:extLst>
              <a:ext uri="{FF2B5EF4-FFF2-40B4-BE49-F238E27FC236}">
                <a16:creationId xmlns:a16="http://schemas.microsoft.com/office/drawing/2014/main" id="{A5E47787-A45B-594A-92C7-B8794784EA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362DA0-293F-2547-9091-10B9CE44E194}"/>
              </a:ext>
            </a:extLst>
          </p:cNvPr>
          <p:cNvSpPr>
            <a:spLocks noGrp="1"/>
          </p:cNvSpPr>
          <p:nvPr>
            <p:ph type="sldNum" sz="quarter" idx="12"/>
          </p:nvPr>
        </p:nvSpPr>
        <p:spPr/>
        <p:txBody>
          <a:bodyPr/>
          <a:lstStyle/>
          <a:p>
            <a:fld id="{649CD685-422F-7A4E-B1AD-7516B4618EE3}" type="slidenum">
              <a:rPr lang="en-US" smtClean="0"/>
              <a:t>‹#›</a:t>
            </a:fld>
            <a:endParaRPr lang="en-US"/>
          </a:p>
        </p:txBody>
      </p:sp>
    </p:spTree>
    <p:extLst>
      <p:ext uri="{BB962C8B-B14F-4D97-AF65-F5344CB8AC3E}">
        <p14:creationId xmlns:p14="http://schemas.microsoft.com/office/powerpoint/2010/main" val="17330123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2EFDF7-FF6D-4D45-903A-FA7A49AF2F9F}"/>
              </a:ext>
            </a:extLst>
          </p:cNvPr>
          <p:cNvSpPr>
            <a:spLocks noGrp="1"/>
          </p:cNvSpPr>
          <p:nvPr>
            <p:ph type="dt" sz="half" idx="10"/>
          </p:nvPr>
        </p:nvSpPr>
        <p:spPr/>
        <p:txBody>
          <a:bodyPr/>
          <a:lstStyle/>
          <a:p>
            <a:fld id="{12E39A82-7A94-454F-AD93-FA36589F152C}" type="datetimeFigureOut">
              <a:rPr lang="en-US" smtClean="0"/>
              <a:t>9/25/18</a:t>
            </a:fld>
            <a:endParaRPr lang="en-US"/>
          </a:p>
        </p:txBody>
      </p:sp>
      <p:sp>
        <p:nvSpPr>
          <p:cNvPr id="3" name="Footer Placeholder 2">
            <a:extLst>
              <a:ext uri="{FF2B5EF4-FFF2-40B4-BE49-F238E27FC236}">
                <a16:creationId xmlns:a16="http://schemas.microsoft.com/office/drawing/2014/main" id="{37DDB62D-706D-954A-B704-3B783E1F3DE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C612A1-0C3C-D441-A88C-1A0B16315269}"/>
              </a:ext>
            </a:extLst>
          </p:cNvPr>
          <p:cNvSpPr>
            <a:spLocks noGrp="1"/>
          </p:cNvSpPr>
          <p:nvPr>
            <p:ph type="sldNum" sz="quarter" idx="12"/>
          </p:nvPr>
        </p:nvSpPr>
        <p:spPr/>
        <p:txBody>
          <a:bodyPr/>
          <a:lstStyle/>
          <a:p>
            <a:fld id="{649CD685-422F-7A4E-B1AD-7516B4618EE3}" type="slidenum">
              <a:rPr lang="en-US" smtClean="0"/>
              <a:t>‹#›</a:t>
            </a:fld>
            <a:endParaRPr lang="en-US"/>
          </a:p>
        </p:txBody>
      </p:sp>
    </p:spTree>
    <p:extLst>
      <p:ext uri="{BB962C8B-B14F-4D97-AF65-F5344CB8AC3E}">
        <p14:creationId xmlns:p14="http://schemas.microsoft.com/office/powerpoint/2010/main" val="4196754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FF192-4C78-5445-86B4-45A371EFB2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B845FB-5029-DA44-AB31-D74F2AF390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66DEB0-E77E-5743-B41A-C672D06819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14FEA29-2086-004B-8F61-3EB61B1EDC4C}"/>
              </a:ext>
            </a:extLst>
          </p:cNvPr>
          <p:cNvSpPr>
            <a:spLocks noGrp="1"/>
          </p:cNvSpPr>
          <p:nvPr>
            <p:ph type="dt" sz="half" idx="10"/>
          </p:nvPr>
        </p:nvSpPr>
        <p:spPr/>
        <p:txBody>
          <a:bodyPr/>
          <a:lstStyle/>
          <a:p>
            <a:fld id="{12E39A82-7A94-454F-AD93-FA36589F152C}" type="datetimeFigureOut">
              <a:rPr lang="en-US" smtClean="0"/>
              <a:t>9/25/18</a:t>
            </a:fld>
            <a:endParaRPr lang="en-US"/>
          </a:p>
        </p:txBody>
      </p:sp>
      <p:sp>
        <p:nvSpPr>
          <p:cNvPr id="6" name="Footer Placeholder 5">
            <a:extLst>
              <a:ext uri="{FF2B5EF4-FFF2-40B4-BE49-F238E27FC236}">
                <a16:creationId xmlns:a16="http://schemas.microsoft.com/office/drawing/2014/main" id="{247A1EAC-D089-BF4B-A7BD-E2062A5343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657C0F-460E-5141-B950-4C4127714B0D}"/>
              </a:ext>
            </a:extLst>
          </p:cNvPr>
          <p:cNvSpPr>
            <a:spLocks noGrp="1"/>
          </p:cNvSpPr>
          <p:nvPr>
            <p:ph type="sldNum" sz="quarter" idx="12"/>
          </p:nvPr>
        </p:nvSpPr>
        <p:spPr/>
        <p:txBody>
          <a:bodyPr/>
          <a:lstStyle/>
          <a:p>
            <a:fld id="{649CD685-422F-7A4E-B1AD-7516B4618EE3}" type="slidenum">
              <a:rPr lang="en-US" smtClean="0"/>
              <a:t>‹#›</a:t>
            </a:fld>
            <a:endParaRPr lang="en-US"/>
          </a:p>
        </p:txBody>
      </p:sp>
    </p:spTree>
    <p:extLst>
      <p:ext uri="{BB962C8B-B14F-4D97-AF65-F5344CB8AC3E}">
        <p14:creationId xmlns:p14="http://schemas.microsoft.com/office/powerpoint/2010/main" val="3771875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E71A5-3964-8241-BDA1-DE6F02D48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9C0EED2-85BC-6548-9B64-938F6A7AA4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B30A26A-7E08-6649-B8CF-B9119A24D3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AD1EDE9-BE9D-A84D-B6C3-F4994477D48E}"/>
              </a:ext>
            </a:extLst>
          </p:cNvPr>
          <p:cNvSpPr>
            <a:spLocks noGrp="1"/>
          </p:cNvSpPr>
          <p:nvPr>
            <p:ph type="dt" sz="half" idx="10"/>
          </p:nvPr>
        </p:nvSpPr>
        <p:spPr/>
        <p:txBody>
          <a:bodyPr/>
          <a:lstStyle/>
          <a:p>
            <a:fld id="{12E39A82-7A94-454F-AD93-FA36589F152C}" type="datetimeFigureOut">
              <a:rPr lang="en-US" smtClean="0"/>
              <a:t>9/25/18</a:t>
            </a:fld>
            <a:endParaRPr lang="en-US"/>
          </a:p>
        </p:txBody>
      </p:sp>
      <p:sp>
        <p:nvSpPr>
          <p:cNvPr id="6" name="Footer Placeholder 5">
            <a:extLst>
              <a:ext uri="{FF2B5EF4-FFF2-40B4-BE49-F238E27FC236}">
                <a16:creationId xmlns:a16="http://schemas.microsoft.com/office/drawing/2014/main" id="{1D10B3E0-4365-A741-805E-32A360725D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859DC3-7507-6E4F-9D92-506908270450}"/>
              </a:ext>
            </a:extLst>
          </p:cNvPr>
          <p:cNvSpPr>
            <a:spLocks noGrp="1"/>
          </p:cNvSpPr>
          <p:nvPr>
            <p:ph type="sldNum" sz="quarter" idx="12"/>
          </p:nvPr>
        </p:nvSpPr>
        <p:spPr/>
        <p:txBody>
          <a:bodyPr/>
          <a:lstStyle/>
          <a:p>
            <a:fld id="{649CD685-422F-7A4E-B1AD-7516B4618EE3}" type="slidenum">
              <a:rPr lang="en-US" smtClean="0"/>
              <a:t>‹#›</a:t>
            </a:fld>
            <a:endParaRPr lang="en-US"/>
          </a:p>
        </p:txBody>
      </p:sp>
    </p:spTree>
    <p:extLst>
      <p:ext uri="{BB962C8B-B14F-4D97-AF65-F5344CB8AC3E}">
        <p14:creationId xmlns:p14="http://schemas.microsoft.com/office/powerpoint/2010/main" val="1075467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90BF64-1AA6-9A4B-B6E8-7BA8E11036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C45000-7CA0-E445-8B31-C605AA0D53EF}"/>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9564A0E-7BCE-0F4D-B950-75835B6A32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12E39A82-7A94-454F-AD93-FA36589F152C}" type="datetimeFigureOut">
              <a:rPr lang="en-US" smtClean="0"/>
              <a:pPr/>
              <a:t>9/25/18</a:t>
            </a:fld>
            <a:endParaRPr lang="en-US"/>
          </a:p>
        </p:txBody>
      </p:sp>
      <p:sp>
        <p:nvSpPr>
          <p:cNvPr id="5" name="Footer Placeholder 4">
            <a:extLst>
              <a:ext uri="{FF2B5EF4-FFF2-40B4-BE49-F238E27FC236}">
                <a16:creationId xmlns:a16="http://schemas.microsoft.com/office/drawing/2014/main" id="{A0F718B3-5792-B644-B14B-6C2BB12BCA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B8526B4C-0A64-C141-BBF2-B619D7E6FB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649CD685-422F-7A4E-B1AD-7516B4618EE3}" type="slidenum">
              <a:rPr lang="en-US" smtClean="0"/>
              <a:pPr/>
              <a:t>‹#›</a:t>
            </a:fld>
            <a:endParaRPr lang="en-US"/>
          </a:p>
        </p:txBody>
      </p:sp>
    </p:spTree>
    <p:extLst>
      <p:ext uri="{BB962C8B-B14F-4D97-AF65-F5344CB8AC3E}">
        <p14:creationId xmlns:p14="http://schemas.microsoft.com/office/powerpoint/2010/main" val="32365347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50000"/>
              <a:lumOff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50000"/>
              <a:lumOff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files.grouplens.org/datasets/movielens/ml-20m.zip"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B69BC-5D17-A04E-B7A8-D11F33913181}"/>
              </a:ext>
            </a:extLst>
          </p:cNvPr>
          <p:cNvSpPr>
            <a:spLocks noGrp="1"/>
          </p:cNvSpPr>
          <p:nvPr>
            <p:ph type="ctrTitle"/>
          </p:nvPr>
        </p:nvSpPr>
        <p:spPr/>
        <p:txBody>
          <a:bodyPr/>
          <a:lstStyle/>
          <a:p>
            <a:r>
              <a:rPr lang="en-US" dirty="0"/>
              <a:t>Movie Complexity </a:t>
            </a:r>
            <a:br>
              <a:rPr lang="en-US" dirty="0"/>
            </a:br>
            <a:r>
              <a:rPr lang="en-US" dirty="0"/>
              <a:t>and Ratings</a:t>
            </a:r>
          </a:p>
        </p:txBody>
      </p:sp>
      <p:sp>
        <p:nvSpPr>
          <p:cNvPr id="3" name="Subtitle 2">
            <a:extLst>
              <a:ext uri="{FF2B5EF4-FFF2-40B4-BE49-F238E27FC236}">
                <a16:creationId xmlns:a16="http://schemas.microsoft.com/office/drawing/2014/main" id="{1F988F79-380B-7D40-A918-4EB83CB8C68B}"/>
              </a:ext>
            </a:extLst>
          </p:cNvPr>
          <p:cNvSpPr>
            <a:spLocks noGrp="1"/>
          </p:cNvSpPr>
          <p:nvPr>
            <p:ph type="subTitle" idx="1"/>
          </p:nvPr>
        </p:nvSpPr>
        <p:spPr/>
        <p:txBody>
          <a:bodyPr/>
          <a:lstStyle/>
          <a:p>
            <a:r>
              <a:rPr lang="en-US" dirty="0"/>
              <a:t>Ingo Nader</a:t>
            </a:r>
          </a:p>
        </p:txBody>
      </p:sp>
    </p:spTree>
    <p:extLst>
      <p:ext uri="{BB962C8B-B14F-4D97-AF65-F5344CB8AC3E}">
        <p14:creationId xmlns:p14="http://schemas.microsoft.com/office/powerpoint/2010/main" val="1451386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DA76C-FF89-7742-B833-272C8CCFCBD9}"/>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7B12EC36-5065-384E-BD3F-0B978B1F15AF}"/>
              </a:ext>
            </a:extLst>
          </p:cNvPr>
          <p:cNvSpPr>
            <a:spLocks noGrp="1"/>
          </p:cNvSpPr>
          <p:nvPr>
            <p:ph idx="1"/>
          </p:nvPr>
        </p:nvSpPr>
        <p:spPr/>
        <p:txBody>
          <a:bodyPr>
            <a:noAutofit/>
          </a:bodyPr>
          <a:lstStyle/>
          <a:p>
            <a:r>
              <a:rPr lang="en-US" dirty="0"/>
              <a:t>If applicable, report any references you used in your work.  For example, you may have used a research paper from X to help guide your analysis.  You should cite that work here. If you did all the work on your own, please state this.</a:t>
            </a:r>
          </a:p>
          <a:p>
            <a:endParaRPr lang="en-US" dirty="0"/>
          </a:p>
        </p:txBody>
      </p:sp>
    </p:spTree>
    <p:extLst>
      <p:ext uri="{BB962C8B-B14F-4D97-AF65-F5344CB8AC3E}">
        <p14:creationId xmlns:p14="http://schemas.microsoft.com/office/powerpoint/2010/main" val="1251894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6559C-99C0-5241-A56E-D23467D2DD1A}"/>
              </a:ext>
            </a:extLst>
          </p:cNvPr>
          <p:cNvSpPr>
            <a:spLocks noGrp="1"/>
          </p:cNvSpPr>
          <p:nvPr>
            <p:ph type="title"/>
          </p:nvPr>
        </p:nvSpPr>
        <p:spPr/>
        <p:txBody>
          <a:bodyPr/>
          <a:lstStyle/>
          <a:p>
            <a:r>
              <a:rPr lang="en-US" dirty="0"/>
              <a:t>Dataset(s)</a:t>
            </a:r>
          </a:p>
        </p:txBody>
      </p:sp>
      <p:sp>
        <p:nvSpPr>
          <p:cNvPr id="3" name="Content Placeholder 2">
            <a:extLst>
              <a:ext uri="{FF2B5EF4-FFF2-40B4-BE49-F238E27FC236}">
                <a16:creationId xmlns:a16="http://schemas.microsoft.com/office/drawing/2014/main" id="{3E1764B5-6FC0-5F49-A92A-62ECB2B60FD4}"/>
              </a:ext>
            </a:extLst>
          </p:cNvPr>
          <p:cNvSpPr>
            <a:spLocks noGrp="1"/>
          </p:cNvSpPr>
          <p:nvPr>
            <p:ph idx="1"/>
          </p:nvPr>
        </p:nvSpPr>
        <p:spPr/>
        <p:txBody>
          <a:bodyPr>
            <a:noAutofit/>
          </a:bodyPr>
          <a:lstStyle/>
          <a:p>
            <a:pPr marL="0" indent="0">
              <a:buNone/>
            </a:pPr>
            <a:r>
              <a:rPr lang="en-US" dirty="0"/>
              <a:t>In the analysis, the IMDB movie dataset was used</a:t>
            </a:r>
            <a:r>
              <a:rPr lang="en-US" baseline="30000" dirty="0"/>
              <a:t>(1)</a:t>
            </a:r>
            <a:r>
              <a:rPr lang="en-US" dirty="0"/>
              <a:t>. It describes 5-star rating and free-text tagging activity from [</a:t>
            </a:r>
            <a:r>
              <a:rPr lang="en-US" dirty="0" err="1"/>
              <a:t>MovieLens</a:t>
            </a:r>
            <a:r>
              <a:rPr lang="en-US" dirty="0"/>
              <a:t>](http://</a:t>
            </a:r>
            <a:r>
              <a:rPr lang="en-US" dirty="0" err="1"/>
              <a:t>movielens.org</a:t>
            </a:r>
            <a:r>
              <a:rPr lang="en-US" dirty="0"/>
              <a:t>), a movie recommendation service. It contains 20000263 ratings and 465564 tag applications across 27278 movies. These data were created by 138493 users between January 09, 1995 and March 31, 2015.</a:t>
            </a:r>
          </a:p>
          <a:p>
            <a:pPr marL="0" indent="0">
              <a:buNone/>
            </a:pPr>
            <a:r>
              <a:rPr lang="en-US" dirty="0"/>
              <a:t>Of this dataset, two tabular files were used for the analysis:</a:t>
            </a:r>
          </a:p>
          <a:p>
            <a:r>
              <a:rPr lang="en-US" dirty="0" err="1">
                <a:latin typeface="Courier" pitchFamily="2" charset="0"/>
              </a:rPr>
              <a:t>movies.csv</a:t>
            </a:r>
            <a:r>
              <a:rPr lang="en-US" dirty="0"/>
              <a:t>: movie IDs and movie genres (and title – not used in this analysis)</a:t>
            </a:r>
          </a:p>
          <a:p>
            <a:r>
              <a:rPr lang="en-US" dirty="0" err="1">
                <a:latin typeface="Courier" pitchFamily="2" charset="0"/>
              </a:rPr>
              <a:t>ratings.csv</a:t>
            </a:r>
            <a:r>
              <a:rPr lang="en-US" dirty="0"/>
              <a:t>: movie IDs and ratings per user (and </a:t>
            </a:r>
            <a:r>
              <a:rPr lang="en-US" dirty="0" err="1"/>
              <a:t>userID</a:t>
            </a:r>
            <a:r>
              <a:rPr lang="en-US" dirty="0"/>
              <a:t>, timestamp – not used)</a:t>
            </a:r>
          </a:p>
          <a:p>
            <a:endParaRPr lang="en-US" dirty="0"/>
          </a:p>
          <a:p>
            <a:endParaRPr lang="en-US" dirty="0"/>
          </a:p>
          <a:p>
            <a:endParaRPr lang="en-US" dirty="0"/>
          </a:p>
          <a:p>
            <a:pPr marL="0" indent="0">
              <a:buNone/>
            </a:pPr>
            <a:r>
              <a:rPr lang="en-US" dirty="0"/>
              <a:t>_____</a:t>
            </a:r>
          </a:p>
          <a:p>
            <a:pPr marL="0" indent="0">
              <a:buNone/>
            </a:pPr>
            <a:r>
              <a:rPr lang="en-US" baseline="30000" dirty="0"/>
              <a:t>(1)</a:t>
            </a:r>
            <a:r>
              <a:rPr lang="en-US" dirty="0"/>
              <a:t> available from: </a:t>
            </a:r>
            <a:r>
              <a:rPr lang="en-US" dirty="0">
                <a:hlinkClick r:id="rId2"/>
              </a:rPr>
              <a:t>http://files.grouplens.org/datasets/movielens/ml-20m.zip</a:t>
            </a:r>
            <a:endParaRPr lang="en-US" dirty="0"/>
          </a:p>
        </p:txBody>
      </p:sp>
    </p:spTree>
    <p:extLst>
      <p:ext uri="{BB962C8B-B14F-4D97-AF65-F5344CB8AC3E}">
        <p14:creationId xmlns:p14="http://schemas.microsoft.com/office/powerpoint/2010/main" val="3436037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0C3E9-B45C-E94E-AB73-8934A7535712}"/>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CED87CE6-AB9D-F246-AC90-9FC10A6515FB}"/>
              </a:ext>
            </a:extLst>
          </p:cNvPr>
          <p:cNvSpPr>
            <a:spLocks noGrp="1"/>
          </p:cNvSpPr>
          <p:nvPr>
            <p:ph idx="1"/>
          </p:nvPr>
        </p:nvSpPr>
        <p:spPr/>
        <p:txBody>
          <a:bodyPr>
            <a:noAutofit/>
          </a:bodyPr>
          <a:lstStyle/>
          <a:p>
            <a:pPr marL="0" indent="0">
              <a:buNone/>
            </a:pPr>
            <a:r>
              <a:rPr lang="en-US" dirty="0"/>
              <a:t>Personally, I find movies that are too simple not entertaining. I tend to like more complex movies better. Hence, in order to shed light on this in a more empirical way, I wanted to research the relationship between complexity and movie ratings, the hypothesis being that this relationship of more complex movies being rated more positively holds for a more general population (i.e., in this dataset).</a:t>
            </a:r>
          </a:p>
          <a:p>
            <a:pPr marL="0" indent="0">
              <a:buNone/>
            </a:pPr>
            <a:endParaRPr lang="en-US" dirty="0"/>
          </a:p>
        </p:txBody>
      </p:sp>
    </p:spTree>
    <p:extLst>
      <p:ext uri="{BB962C8B-B14F-4D97-AF65-F5344CB8AC3E}">
        <p14:creationId xmlns:p14="http://schemas.microsoft.com/office/powerpoint/2010/main" val="2763696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7E9FA-B0AC-C049-BEFB-E7022C0F586E}"/>
              </a:ext>
            </a:extLst>
          </p:cNvPr>
          <p:cNvSpPr>
            <a:spLocks noGrp="1"/>
          </p:cNvSpPr>
          <p:nvPr>
            <p:ph type="title"/>
          </p:nvPr>
        </p:nvSpPr>
        <p:spPr/>
        <p:txBody>
          <a:bodyPr/>
          <a:lstStyle/>
          <a:p>
            <a:r>
              <a:rPr lang="en-US" dirty="0"/>
              <a:t>Research Question(s)</a:t>
            </a:r>
          </a:p>
        </p:txBody>
      </p:sp>
      <p:sp>
        <p:nvSpPr>
          <p:cNvPr id="3" name="Content Placeholder 2">
            <a:extLst>
              <a:ext uri="{FF2B5EF4-FFF2-40B4-BE49-F238E27FC236}">
                <a16:creationId xmlns:a16="http://schemas.microsoft.com/office/drawing/2014/main" id="{BA3627F0-951A-814D-9659-C67E56DA8793}"/>
              </a:ext>
            </a:extLst>
          </p:cNvPr>
          <p:cNvSpPr>
            <a:spLocks noGrp="1"/>
          </p:cNvSpPr>
          <p:nvPr>
            <p:ph idx="1"/>
          </p:nvPr>
        </p:nvSpPr>
        <p:spPr/>
        <p:txBody>
          <a:bodyPr>
            <a:noAutofit/>
          </a:bodyPr>
          <a:lstStyle/>
          <a:p>
            <a:pPr marL="0" indent="0">
              <a:buNone/>
            </a:pPr>
            <a:r>
              <a:rPr lang="en-US" dirty="0"/>
              <a:t>I tried to answer the following research questions in my work:</a:t>
            </a:r>
          </a:p>
          <a:p>
            <a:r>
              <a:rPr lang="en-US" dirty="0"/>
              <a:t>Is there a relationship between (average) movie rating and movie complexity?</a:t>
            </a:r>
          </a:p>
          <a:p>
            <a:r>
              <a:rPr lang="en-US" dirty="0"/>
              <a:t>Does this relationship vary for different movie genres?</a:t>
            </a:r>
          </a:p>
          <a:p>
            <a:endParaRPr lang="en-US" dirty="0"/>
          </a:p>
          <a:p>
            <a:pPr marL="0" indent="0">
              <a:buNone/>
            </a:pPr>
            <a:r>
              <a:rPr lang="en-US" b="1" dirty="0"/>
              <a:t>Movie complexity</a:t>
            </a:r>
            <a:r>
              <a:rPr lang="en-US" dirty="0"/>
              <a:t> was measured directly (because it is not part of this dataset), but via a heuristic: It was assumed that more complex movies are categorized into more genres. Hence, the measure for complexity is the number of genres that the movie was associated with.</a:t>
            </a:r>
          </a:p>
          <a:p>
            <a:endParaRPr lang="en-US" dirty="0"/>
          </a:p>
        </p:txBody>
      </p:sp>
    </p:spTree>
    <p:extLst>
      <p:ext uri="{BB962C8B-B14F-4D97-AF65-F5344CB8AC3E}">
        <p14:creationId xmlns:p14="http://schemas.microsoft.com/office/powerpoint/2010/main" val="717291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13FD0-8FF8-4544-97FB-4F7990207C19}"/>
              </a:ext>
            </a:extLst>
          </p:cNvPr>
          <p:cNvSpPr>
            <a:spLocks noGrp="1"/>
          </p:cNvSpPr>
          <p:nvPr>
            <p:ph type="title"/>
          </p:nvPr>
        </p:nvSpPr>
        <p:spPr/>
        <p:txBody>
          <a:bodyPr/>
          <a:lstStyle/>
          <a:p>
            <a:r>
              <a:rPr lang="en-US" dirty="0"/>
              <a:t>Findings</a:t>
            </a:r>
          </a:p>
        </p:txBody>
      </p:sp>
      <p:sp>
        <p:nvSpPr>
          <p:cNvPr id="3" name="Content Placeholder 2">
            <a:extLst>
              <a:ext uri="{FF2B5EF4-FFF2-40B4-BE49-F238E27FC236}">
                <a16:creationId xmlns:a16="http://schemas.microsoft.com/office/drawing/2014/main" id="{97A79594-566F-FE46-AAB5-C288BA6056D4}"/>
              </a:ext>
            </a:extLst>
          </p:cNvPr>
          <p:cNvSpPr>
            <a:spLocks noGrp="1"/>
          </p:cNvSpPr>
          <p:nvPr>
            <p:ph idx="1"/>
          </p:nvPr>
        </p:nvSpPr>
        <p:spPr>
          <a:xfrm>
            <a:off x="838200" y="1825625"/>
            <a:ext cx="6303917" cy="4351338"/>
          </a:xfrm>
        </p:spPr>
        <p:txBody>
          <a:bodyPr>
            <a:noAutofit/>
          </a:bodyPr>
          <a:lstStyle/>
          <a:p>
            <a:r>
              <a:rPr lang="en-US" dirty="0"/>
              <a:t>Overall, the hypothesis of a (linear) relationship between complexity and rating is not supported by data (Pearson correlation r = -0.02).</a:t>
            </a:r>
          </a:p>
          <a:p>
            <a:r>
              <a:rPr lang="en-US" dirty="0"/>
              <a:t>It seems that the variance of movie ratings varies with movie complexity:</a:t>
            </a:r>
          </a:p>
          <a:p>
            <a:pPr lvl="1"/>
            <a:r>
              <a:rPr lang="en-US" dirty="0"/>
              <a:t>Less complex moves have higher spread of ratings, ranging from 0.5 to 5.0.</a:t>
            </a:r>
          </a:p>
          <a:p>
            <a:pPr lvl="1"/>
            <a:r>
              <a:rPr lang="en-US" dirty="0"/>
              <a:t>More complex movies have lower spread of average ratings.</a:t>
            </a:r>
          </a:p>
        </p:txBody>
      </p:sp>
      <p:pic>
        <p:nvPicPr>
          <p:cNvPr id="6" name="Picture 5">
            <a:extLst>
              <a:ext uri="{FF2B5EF4-FFF2-40B4-BE49-F238E27FC236}">
                <a16:creationId xmlns:a16="http://schemas.microsoft.com/office/drawing/2014/main" id="{3E56F374-0A99-C240-ABBE-CD0A277CC1D9}"/>
              </a:ext>
            </a:extLst>
          </p:cNvPr>
          <p:cNvPicPr>
            <a:picLocks noChangeAspect="1"/>
          </p:cNvPicPr>
          <p:nvPr/>
        </p:nvPicPr>
        <p:blipFill>
          <a:blip r:embed="rId2"/>
          <a:stretch>
            <a:fillRect/>
          </a:stretch>
        </p:blipFill>
        <p:spPr>
          <a:xfrm>
            <a:off x="7142117" y="365125"/>
            <a:ext cx="4762500" cy="5003800"/>
          </a:xfrm>
          <a:prstGeom prst="rect">
            <a:avLst/>
          </a:prstGeom>
        </p:spPr>
      </p:pic>
      <p:sp>
        <p:nvSpPr>
          <p:cNvPr id="7" name="Content Placeholder 2">
            <a:extLst>
              <a:ext uri="{FF2B5EF4-FFF2-40B4-BE49-F238E27FC236}">
                <a16:creationId xmlns:a16="http://schemas.microsoft.com/office/drawing/2014/main" id="{E13F21A6-79B7-A44E-AC06-4290BC988535}"/>
              </a:ext>
            </a:extLst>
          </p:cNvPr>
          <p:cNvSpPr txBox="1">
            <a:spLocks/>
          </p:cNvSpPr>
          <p:nvPr/>
        </p:nvSpPr>
        <p:spPr>
          <a:xfrm>
            <a:off x="7142117" y="5368925"/>
            <a:ext cx="4762500" cy="13773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t>Figure</a:t>
            </a:r>
            <a:r>
              <a:rPr lang="en-US" sz="1400" dirty="0"/>
              <a:t>: Movie ratings averaged over all users for each movie, complexity as measured by the number of genres indicated for each movie. Data is jittered to better show spread (random jitter added for ratings: ±0.1; for complexity: ±0.4). Red line depicts a linear regression model fitted to the data in the plot.</a:t>
            </a:r>
          </a:p>
        </p:txBody>
      </p:sp>
    </p:spTree>
    <p:extLst>
      <p:ext uri="{BB962C8B-B14F-4D97-AF65-F5344CB8AC3E}">
        <p14:creationId xmlns:p14="http://schemas.microsoft.com/office/powerpoint/2010/main" val="211105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13FD0-8FF8-4544-97FB-4F7990207C19}"/>
              </a:ext>
            </a:extLst>
          </p:cNvPr>
          <p:cNvSpPr>
            <a:spLocks noGrp="1"/>
          </p:cNvSpPr>
          <p:nvPr>
            <p:ph type="title"/>
          </p:nvPr>
        </p:nvSpPr>
        <p:spPr/>
        <p:txBody>
          <a:bodyPr/>
          <a:lstStyle/>
          <a:p>
            <a:r>
              <a:rPr lang="en-US" dirty="0"/>
              <a:t>Findings</a:t>
            </a:r>
          </a:p>
        </p:txBody>
      </p:sp>
      <p:pic>
        <p:nvPicPr>
          <p:cNvPr id="5" name="Content Placeholder 4">
            <a:extLst>
              <a:ext uri="{FF2B5EF4-FFF2-40B4-BE49-F238E27FC236}">
                <a16:creationId xmlns:a16="http://schemas.microsoft.com/office/drawing/2014/main" id="{996FCC61-29C1-8A48-8B39-4864FFB50626}"/>
              </a:ext>
            </a:extLst>
          </p:cNvPr>
          <p:cNvPicPr>
            <a:picLocks noGrp="1" noChangeAspect="1"/>
          </p:cNvPicPr>
          <p:nvPr>
            <p:ph idx="1"/>
          </p:nvPr>
        </p:nvPicPr>
        <p:blipFill>
          <a:blip r:embed="rId2"/>
          <a:stretch>
            <a:fillRect/>
          </a:stretch>
        </p:blipFill>
        <p:spPr>
          <a:xfrm>
            <a:off x="7884168" y="2269282"/>
            <a:ext cx="2147846" cy="2256670"/>
          </a:xfrm>
        </p:spPr>
      </p:pic>
      <p:pic>
        <p:nvPicPr>
          <p:cNvPr id="11" name="Picture 10">
            <a:extLst>
              <a:ext uri="{FF2B5EF4-FFF2-40B4-BE49-F238E27FC236}">
                <a16:creationId xmlns:a16="http://schemas.microsoft.com/office/drawing/2014/main" id="{4E673C00-96C5-1247-A3D1-6E1ED8BA47AF}"/>
              </a:ext>
            </a:extLst>
          </p:cNvPr>
          <p:cNvPicPr>
            <a:picLocks noChangeAspect="1"/>
          </p:cNvPicPr>
          <p:nvPr/>
        </p:nvPicPr>
        <p:blipFill>
          <a:blip r:embed="rId3"/>
          <a:stretch>
            <a:fillRect/>
          </a:stretch>
        </p:blipFill>
        <p:spPr>
          <a:xfrm>
            <a:off x="10032014" y="6918"/>
            <a:ext cx="2153265" cy="2262364"/>
          </a:xfrm>
          <a:prstGeom prst="rect">
            <a:avLst/>
          </a:prstGeom>
        </p:spPr>
      </p:pic>
      <p:pic>
        <p:nvPicPr>
          <p:cNvPr id="13" name="Picture 12">
            <a:extLst>
              <a:ext uri="{FF2B5EF4-FFF2-40B4-BE49-F238E27FC236}">
                <a16:creationId xmlns:a16="http://schemas.microsoft.com/office/drawing/2014/main" id="{C799D374-F4BE-A949-BD38-4A492720C583}"/>
              </a:ext>
            </a:extLst>
          </p:cNvPr>
          <p:cNvPicPr>
            <a:picLocks noChangeAspect="1"/>
          </p:cNvPicPr>
          <p:nvPr/>
        </p:nvPicPr>
        <p:blipFill>
          <a:blip r:embed="rId4"/>
          <a:stretch>
            <a:fillRect/>
          </a:stretch>
        </p:blipFill>
        <p:spPr>
          <a:xfrm>
            <a:off x="10032012" y="4525952"/>
            <a:ext cx="2153265" cy="2262364"/>
          </a:xfrm>
          <a:prstGeom prst="rect">
            <a:avLst/>
          </a:prstGeom>
        </p:spPr>
      </p:pic>
      <p:pic>
        <p:nvPicPr>
          <p:cNvPr id="25" name="Picture 24">
            <a:extLst>
              <a:ext uri="{FF2B5EF4-FFF2-40B4-BE49-F238E27FC236}">
                <a16:creationId xmlns:a16="http://schemas.microsoft.com/office/drawing/2014/main" id="{629C9D59-0F7F-E141-8C79-866B6B310B0A}"/>
              </a:ext>
            </a:extLst>
          </p:cNvPr>
          <p:cNvPicPr>
            <a:picLocks noChangeAspect="1"/>
          </p:cNvPicPr>
          <p:nvPr/>
        </p:nvPicPr>
        <p:blipFill>
          <a:blip r:embed="rId5"/>
          <a:stretch>
            <a:fillRect/>
          </a:stretch>
        </p:blipFill>
        <p:spPr>
          <a:xfrm>
            <a:off x="7878749" y="6918"/>
            <a:ext cx="2153265" cy="2262364"/>
          </a:xfrm>
          <a:prstGeom prst="rect">
            <a:avLst/>
          </a:prstGeom>
        </p:spPr>
      </p:pic>
      <p:pic>
        <p:nvPicPr>
          <p:cNvPr id="35" name="Picture 34">
            <a:extLst>
              <a:ext uri="{FF2B5EF4-FFF2-40B4-BE49-F238E27FC236}">
                <a16:creationId xmlns:a16="http://schemas.microsoft.com/office/drawing/2014/main" id="{A1B030AC-2618-0547-913A-AE9A8429F287}"/>
              </a:ext>
            </a:extLst>
          </p:cNvPr>
          <p:cNvPicPr>
            <a:picLocks noChangeAspect="1"/>
          </p:cNvPicPr>
          <p:nvPr/>
        </p:nvPicPr>
        <p:blipFill>
          <a:blip r:embed="rId6"/>
          <a:stretch>
            <a:fillRect/>
          </a:stretch>
        </p:blipFill>
        <p:spPr>
          <a:xfrm>
            <a:off x="10032013" y="2298430"/>
            <a:ext cx="2153265" cy="2262364"/>
          </a:xfrm>
          <a:prstGeom prst="rect">
            <a:avLst/>
          </a:prstGeom>
        </p:spPr>
      </p:pic>
      <p:pic>
        <p:nvPicPr>
          <p:cNvPr id="37" name="Picture 36">
            <a:extLst>
              <a:ext uri="{FF2B5EF4-FFF2-40B4-BE49-F238E27FC236}">
                <a16:creationId xmlns:a16="http://schemas.microsoft.com/office/drawing/2014/main" id="{4F9FE750-3921-644A-85D7-8C4933F22982}"/>
              </a:ext>
            </a:extLst>
          </p:cNvPr>
          <p:cNvPicPr>
            <a:picLocks noChangeAspect="1"/>
          </p:cNvPicPr>
          <p:nvPr/>
        </p:nvPicPr>
        <p:blipFill>
          <a:blip r:embed="rId7"/>
          <a:stretch>
            <a:fillRect/>
          </a:stretch>
        </p:blipFill>
        <p:spPr>
          <a:xfrm>
            <a:off x="7878748" y="4496093"/>
            <a:ext cx="2153265" cy="2262364"/>
          </a:xfrm>
          <a:prstGeom prst="rect">
            <a:avLst/>
          </a:prstGeom>
        </p:spPr>
      </p:pic>
      <p:sp>
        <p:nvSpPr>
          <p:cNvPr id="17" name="Content Placeholder 2">
            <a:extLst>
              <a:ext uri="{FF2B5EF4-FFF2-40B4-BE49-F238E27FC236}">
                <a16:creationId xmlns:a16="http://schemas.microsoft.com/office/drawing/2014/main" id="{F12A078E-D3AF-8848-A42F-D85B38A84C1B}"/>
              </a:ext>
            </a:extLst>
          </p:cNvPr>
          <p:cNvSpPr txBox="1">
            <a:spLocks/>
          </p:cNvSpPr>
          <p:nvPr/>
        </p:nvSpPr>
        <p:spPr>
          <a:xfrm>
            <a:off x="838200" y="1825625"/>
            <a:ext cx="4911207"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Some genres show slight correlations of complexity and movie rating (higher complexity associated with higher ratings)</a:t>
            </a:r>
          </a:p>
          <a:p>
            <a:r>
              <a:rPr lang="en-US" dirty="0"/>
              <a:t>6 Genres have correlations </a:t>
            </a:r>
            <a:br>
              <a:rPr lang="en-US" dirty="0"/>
            </a:br>
            <a:r>
              <a:rPr lang="en-US" dirty="0"/>
              <a:t>greater than 0.10 (figure on the right)</a:t>
            </a:r>
          </a:p>
          <a:p>
            <a:r>
              <a:rPr lang="en-US" dirty="0"/>
              <a:t>Highest correlation for the horror genre (r = 0.198)</a:t>
            </a:r>
          </a:p>
        </p:txBody>
      </p:sp>
      <p:sp>
        <p:nvSpPr>
          <p:cNvPr id="18" name="Content Placeholder 2">
            <a:extLst>
              <a:ext uri="{FF2B5EF4-FFF2-40B4-BE49-F238E27FC236}">
                <a16:creationId xmlns:a16="http://schemas.microsoft.com/office/drawing/2014/main" id="{A973313E-277D-E141-9F39-14A244EE8AFE}"/>
              </a:ext>
            </a:extLst>
          </p:cNvPr>
          <p:cNvSpPr txBox="1">
            <a:spLocks/>
          </p:cNvSpPr>
          <p:nvPr/>
        </p:nvSpPr>
        <p:spPr>
          <a:xfrm>
            <a:off x="2608729" y="4602140"/>
            <a:ext cx="5235629" cy="13773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t>Table</a:t>
            </a:r>
            <a:r>
              <a:rPr lang="en-US" sz="1400" dirty="0"/>
              <a:t>: Pearson correlations (r) and sample sizes (n) within each genre subgroup. Each subgroup contains data of any movie that was associated with the respective genre (i.e., multiple plots might contain the same movie, if associated with multiple genres)</a:t>
            </a:r>
            <a:endParaRPr lang="en-US" sz="1400" b="1" dirty="0"/>
          </a:p>
          <a:p>
            <a:pPr marL="0" indent="0">
              <a:buNone/>
            </a:pPr>
            <a:r>
              <a:rPr lang="en-US" sz="1400" b="1" dirty="0"/>
              <a:t>Figure</a:t>
            </a:r>
            <a:r>
              <a:rPr lang="en-US" sz="1400" dirty="0"/>
              <a:t>: Movie ratings and complexity per genre. Each subplot contains data of any movie that was associated with the respective genre. As in main plot, data is jittered and the red line depicts a linear regression model fitted to the data in the plot.</a:t>
            </a:r>
          </a:p>
        </p:txBody>
      </p:sp>
      <p:graphicFrame>
        <p:nvGraphicFramePr>
          <p:cNvPr id="3" name="Table 2">
            <a:extLst>
              <a:ext uri="{FF2B5EF4-FFF2-40B4-BE49-F238E27FC236}">
                <a16:creationId xmlns:a16="http://schemas.microsoft.com/office/drawing/2014/main" id="{6FC24CBF-AF9D-0D49-9CC4-1BB92A718AF4}"/>
              </a:ext>
            </a:extLst>
          </p:cNvPr>
          <p:cNvGraphicFramePr>
            <a:graphicFrameLocks noGrp="1"/>
          </p:cNvGraphicFramePr>
          <p:nvPr>
            <p:extLst>
              <p:ext uri="{D42A27DB-BD31-4B8C-83A1-F6EECF244321}">
                <p14:modId xmlns:p14="http://schemas.microsoft.com/office/powerpoint/2010/main" val="2080649682"/>
              </p:ext>
            </p:extLst>
          </p:nvPr>
        </p:nvGraphicFramePr>
        <p:xfrm>
          <a:off x="5853069" y="197212"/>
          <a:ext cx="1945938" cy="4144140"/>
        </p:xfrm>
        <a:graphic>
          <a:graphicData uri="http://schemas.openxmlformats.org/drawingml/2006/table">
            <a:tbl>
              <a:tblPr>
                <a:tableStyleId>{74C1A8A3-306A-4EB7-A6B1-4F7E0EB9C5D6}</a:tableStyleId>
              </a:tblPr>
              <a:tblGrid>
                <a:gridCol w="1025942">
                  <a:extLst>
                    <a:ext uri="{9D8B030D-6E8A-4147-A177-3AD203B41FA5}">
                      <a16:colId xmlns:a16="http://schemas.microsoft.com/office/drawing/2014/main" val="603310332"/>
                    </a:ext>
                  </a:extLst>
                </a:gridCol>
                <a:gridCol w="457617">
                  <a:extLst>
                    <a:ext uri="{9D8B030D-6E8A-4147-A177-3AD203B41FA5}">
                      <a16:colId xmlns:a16="http://schemas.microsoft.com/office/drawing/2014/main" val="1640688724"/>
                    </a:ext>
                  </a:extLst>
                </a:gridCol>
                <a:gridCol w="462379">
                  <a:extLst>
                    <a:ext uri="{9D8B030D-6E8A-4147-A177-3AD203B41FA5}">
                      <a16:colId xmlns:a16="http://schemas.microsoft.com/office/drawing/2014/main" val="2928094530"/>
                    </a:ext>
                  </a:extLst>
                </a:gridCol>
              </a:tblGrid>
              <a:tr h="207207">
                <a:tc>
                  <a:txBody>
                    <a:bodyPr/>
                    <a:lstStyle/>
                    <a:p>
                      <a:r>
                        <a:rPr lang="en-US" sz="1000" dirty="0"/>
                        <a:t>Genre</a:t>
                      </a:r>
                    </a:p>
                  </a:txBody>
                  <a:tcPr marL="51802" marR="51802" marT="25901" marB="25901" anchor="ctr">
                    <a:lnB w="12700" cap="flat" cmpd="sng" algn="ctr">
                      <a:solidFill>
                        <a:schemeClr val="tx1"/>
                      </a:solidFill>
                      <a:prstDash val="solid"/>
                      <a:round/>
                      <a:headEnd type="none" w="med" len="med"/>
                      <a:tailEnd type="none" w="med" len="med"/>
                    </a:lnB>
                  </a:tcPr>
                </a:tc>
                <a:tc>
                  <a:txBody>
                    <a:bodyPr/>
                    <a:lstStyle/>
                    <a:p>
                      <a:pPr algn="r"/>
                      <a:r>
                        <a:rPr lang="en-US" sz="1000" dirty="0"/>
                        <a:t>n</a:t>
                      </a:r>
                    </a:p>
                  </a:txBody>
                  <a:tcPr marL="51802" marR="51802" marT="25901" marB="25901" anchor="ctr">
                    <a:lnB w="12700" cap="flat" cmpd="sng" algn="ctr">
                      <a:solidFill>
                        <a:schemeClr val="tx1"/>
                      </a:solidFill>
                      <a:prstDash val="solid"/>
                      <a:round/>
                      <a:headEnd type="none" w="med" len="med"/>
                      <a:tailEnd type="none" w="med" len="med"/>
                    </a:lnB>
                  </a:tcPr>
                </a:tc>
                <a:tc>
                  <a:txBody>
                    <a:bodyPr/>
                    <a:lstStyle/>
                    <a:p>
                      <a:pPr algn="r"/>
                      <a:r>
                        <a:rPr lang="en-US" sz="1000" dirty="0"/>
                        <a:t>r</a:t>
                      </a:r>
                    </a:p>
                  </a:txBody>
                  <a:tcPr marL="51802" marR="51802" marT="25901" marB="25901"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6074913"/>
                  </a:ext>
                </a:extLst>
              </a:tr>
              <a:tr h="207207">
                <a:tc>
                  <a:txBody>
                    <a:bodyPr/>
                    <a:lstStyle/>
                    <a:p>
                      <a:r>
                        <a:rPr lang="en-US" sz="1000"/>
                        <a:t>Horror</a:t>
                      </a:r>
                    </a:p>
                  </a:txBody>
                  <a:tcPr marL="51802" marR="51802" marT="25901" marB="25901" anchor="ctr">
                    <a:lnT w="12700" cap="flat" cmpd="sng" algn="ctr">
                      <a:solidFill>
                        <a:schemeClr val="tx1"/>
                      </a:solidFill>
                      <a:prstDash val="solid"/>
                      <a:round/>
                      <a:headEnd type="none" w="med" len="med"/>
                      <a:tailEnd type="none" w="med" len="med"/>
                    </a:lnT>
                  </a:tcPr>
                </a:tc>
                <a:tc>
                  <a:txBody>
                    <a:bodyPr/>
                    <a:lstStyle/>
                    <a:p>
                      <a:pPr algn="r"/>
                      <a:r>
                        <a:rPr lang="en-US" sz="1000" dirty="0"/>
                        <a:t>2279</a:t>
                      </a:r>
                    </a:p>
                  </a:txBody>
                  <a:tcPr marL="51802" marR="51802" marT="25901" marB="25901" anchor="ctr">
                    <a:lnT w="12700" cap="flat" cmpd="sng" algn="ctr">
                      <a:solidFill>
                        <a:schemeClr val="tx1"/>
                      </a:solidFill>
                      <a:prstDash val="solid"/>
                      <a:round/>
                      <a:headEnd type="none" w="med" len="med"/>
                      <a:tailEnd type="none" w="med" len="med"/>
                    </a:lnT>
                  </a:tcPr>
                </a:tc>
                <a:tc>
                  <a:txBody>
                    <a:bodyPr/>
                    <a:lstStyle/>
                    <a:p>
                      <a:pPr algn="r"/>
                      <a:r>
                        <a:rPr lang="en-US" sz="1000"/>
                        <a:t>0.198</a:t>
                      </a:r>
                    </a:p>
                  </a:txBody>
                  <a:tcPr marL="51802" marR="51802" marT="25901" marB="2590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257490198"/>
                  </a:ext>
                </a:extLst>
              </a:tr>
              <a:tr h="207207">
                <a:tc>
                  <a:txBody>
                    <a:bodyPr/>
                    <a:lstStyle/>
                    <a:p>
                      <a:r>
                        <a:rPr lang="en-US" sz="1000"/>
                        <a:t>Children</a:t>
                      </a:r>
                    </a:p>
                  </a:txBody>
                  <a:tcPr marL="51802" marR="51802" marT="25901" marB="25901" anchor="ctr"/>
                </a:tc>
                <a:tc>
                  <a:txBody>
                    <a:bodyPr/>
                    <a:lstStyle/>
                    <a:p>
                      <a:pPr algn="r"/>
                      <a:r>
                        <a:rPr lang="en-US" sz="1000"/>
                        <a:t>986</a:t>
                      </a:r>
                    </a:p>
                  </a:txBody>
                  <a:tcPr marL="51802" marR="51802" marT="25901" marB="25901" anchor="ctr"/>
                </a:tc>
                <a:tc>
                  <a:txBody>
                    <a:bodyPr/>
                    <a:lstStyle/>
                    <a:p>
                      <a:pPr algn="r"/>
                      <a:r>
                        <a:rPr lang="en-US" sz="1000"/>
                        <a:t>0.182</a:t>
                      </a:r>
                    </a:p>
                  </a:txBody>
                  <a:tcPr marL="51802" marR="51802" marT="25901" marB="25901" anchor="ctr"/>
                </a:tc>
                <a:extLst>
                  <a:ext uri="{0D108BD9-81ED-4DB2-BD59-A6C34878D82A}">
                    <a16:rowId xmlns:a16="http://schemas.microsoft.com/office/drawing/2014/main" val="845310833"/>
                  </a:ext>
                </a:extLst>
              </a:tr>
              <a:tr h="207207">
                <a:tc>
                  <a:txBody>
                    <a:bodyPr/>
                    <a:lstStyle/>
                    <a:p>
                      <a:r>
                        <a:rPr lang="en-US" sz="1000"/>
                        <a:t>Action</a:t>
                      </a:r>
                    </a:p>
                  </a:txBody>
                  <a:tcPr marL="51802" marR="51802" marT="25901" marB="25901" anchor="ctr"/>
                </a:tc>
                <a:tc>
                  <a:txBody>
                    <a:bodyPr/>
                    <a:lstStyle/>
                    <a:p>
                      <a:pPr algn="r"/>
                      <a:r>
                        <a:rPr lang="en-US" sz="1000"/>
                        <a:t>3073</a:t>
                      </a:r>
                    </a:p>
                  </a:txBody>
                  <a:tcPr marL="51802" marR="51802" marT="25901" marB="25901" anchor="ctr"/>
                </a:tc>
                <a:tc>
                  <a:txBody>
                    <a:bodyPr/>
                    <a:lstStyle/>
                    <a:p>
                      <a:pPr algn="r"/>
                      <a:r>
                        <a:rPr lang="en-US" sz="1000"/>
                        <a:t>0.157</a:t>
                      </a:r>
                    </a:p>
                  </a:txBody>
                  <a:tcPr marL="51802" marR="51802" marT="25901" marB="25901" anchor="ctr"/>
                </a:tc>
                <a:extLst>
                  <a:ext uri="{0D108BD9-81ED-4DB2-BD59-A6C34878D82A}">
                    <a16:rowId xmlns:a16="http://schemas.microsoft.com/office/drawing/2014/main" val="2686993327"/>
                  </a:ext>
                </a:extLst>
              </a:tr>
              <a:tr h="207207">
                <a:tc>
                  <a:txBody>
                    <a:bodyPr/>
                    <a:lstStyle/>
                    <a:p>
                      <a:r>
                        <a:rPr lang="en-US" sz="1000"/>
                        <a:t>Sci-Fi</a:t>
                      </a:r>
                    </a:p>
                  </a:txBody>
                  <a:tcPr marL="51802" marR="51802" marT="25901" marB="25901" anchor="ctr"/>
                </a:tc>
                <a:tc>
                  <a:txBody>
                    <a:bodyPr/>
                    <a:lstStyle/>
                    <a:p>
                      <a:pPr algn="r"/>
                      <a:r>
                        <a:rPr lang="en-US" sz="1000" dirty="0"/>
                        <a:t>1561</a:t>
                      </a:r>
                    </a:p>
                  </a:txBody>
                  <a:tcPr marL="51802" marR="51802" marT="25901" marB="25901" anchor="ctr"/>
                </a:tc>
                <a:tc>
                  <a:txBody>
                    <a:bodyPr/>
                    <a:lstStyle/>
                    <a:p>
                      <a:pPr algn="r"/>
                      <a:r>
                        <a:rPr lang="en-US" sz="1000" dirty="0"/>
                        <a:t>0.148</a:t>
                      </a:r>
                    </a:p>
                  </a:txBody>
                  <a:tcPr marL="51802" marR="51802" marT="25901" marB="25901" anchor="ctr"/>
                </a:tc>
                <a:extLst>
                  <a:ext uri="{0D108BD9-81ED-4DB2-BD59-A6C34878D82A}">
                    <a16:rowId xmlns:a16="http://schemas.microsoft.com/office/drawing/2014/main" val="1646663992"/>
                  </a:ext>
                </a:extLst>
              </a:tr>
              <a:tr h="207207">
                <a:tc>
                  <a:txBody>
                    <a:bodyPr/>
                    <a:lstStyle/>
                    <a:p>
                      <a:r>
                        <a:rPr lang="en-US" sz="1000"/>
                        <a:t>Thriller</a:t>
                      </a:r>
                    </a:p>
                  </a:txBody>
                  <a:tcPr marL="51802" marR="51802" marT="25901" marB="25901" anchor="ctr"/>
                </a:tc>
                <a:tc>
                  <a:txBody>
                    <a:bodyPr/>
                    <a:lstStyle/>
                    <a:p>
                      <a:pPr algn="r"/>
                      <a:r>
                        <a:rPr lang="en-US" sz="1000"/>
                        <a:t>3681</a:t>
                      </a:r>
                    </a:p>
                  </a:txBody>
                  <a:tcPr marL="51802" marR="51802" marT="25901" marB="25901" anchor="ctr"/>
                </a:tc>
                <a:tc>
                  <a:txBody>
                    <a:bodyPr/>
                    <a:lstStyle/>
                    <a:p>
                      <a:pPr algn="r"/>
                      <a:r>
                        <a:rPr lang="en-US" sz="1000"/>
                        <a:t>0.132</a:t>
                      </a:r>
                    </a:p>
                  </a:txBody>
                  <a:tcPr marL="51802" marR="51802" marT="25901" marB="25901" anchor="ctr"/>
                </a:tc>
                <a:extLst>
                  <a:ext uri="{0D108BD9-81ED-4DB2-BD59-A6C34878D82A}">
                    <a16:rowId xmlns:a16="http://schemas.microsoft.com/office/drawing/2014/main" val="3060333289"/>
                  </a:ext>
                </a:extLst>
              </a:tr>
              <a:tr h="207207">
                <a:tc>
                  <a:txBody>
                    <a:bodyPr/>
                    <a:lstStyle/>
                    <a:p>
                      <a:r>
                        <a:rPr lang="en-US" sz="1000" dirty="0"/>
                        <a:t>Comedy</a:t>
                      </a:r>
                    </a:p>
                  </a:txBody>
                  <a:tcPr marL="51802" marR="51802" marT="25901" marB="25901" anchor="ctr"/>
                </a:tc>
                <a:tc>
                  <a:txBody>
                    <a:bodyPr/>
                    <a:lstStyle/>
                    <a:p>
                      <a:pPr algn="r"/>
                      <a:r>
                        <a:rPr lang="en-US" sz="1000"/>
                        <a:t>7173</a:t>
                      </a:r>
                    </a:p>
                  </a:txBody>
                  <a:tcPr marL="51802" marR="51802" marT="25901" marB="25901" anchor="ctr"/>
                </a:tc>
                <a:tc>
                  <a:txBody>
                    <a:bodyPr/>
                    <a:lstStyle/>
                    <a:p>
                      <a:pPr algn="r"/>
                      <a:r>
                        <a:rPr lang="en-US" sz="1000"/>
                        <a:t>0.117</a:t>
                      </a:r>
                    </a:p>
                  </a:txBody>
                  <a:tcPr marL="51802" marR="51802" marT="25901" marB="25901" anchor="ctr"/>
                </a:tc>
                <a:extLst>
                  <a:ext uri="{0D108BD9-81ED-4DB2-BD59-A6C34878D82A}">
                    <a16:rowId xmlns:a16="http://schemas.microsoft.com/office/drawing/2014/main" val="1582745336"/>
                  </a:ext>
                </a:extLst>
              </a:tr>
              <a:tr h="207207">
                <a:tc>
                  <a:txBody>
                    <a:bodyPr/>
                    <a:lstStyle/>
                    <a:p>
                      <a:r>
                        <a:rPr lang="en-US" sz="1000"/>
                        <a:t>Mystery</a:t>
                      </a:r>
                    </a:p>
                  </a:txBody>
                  <a:tcPr marL="51802" marR="51802" marT="25901" marB="25901" anchor="ctr"/>
                </a:tc>
                <a:tc>
                  <a:txBody>
                    <a:bodyPr/>
                    <a:lstStyle/>
                    <a:p>
                      <a:pPr algn="r"/>
                      <a:r>
                        <a:rPr lang="en-US" sz="1000" dirty="0"/>
                        <a:t>1295</a:t>
                      </a:r>
                    </a:p>
                  </a:txBody>
                  <a:tcPr marL="51802" marR="51802" marT="25901" marB="25901" anchor="ctr"/>
                </a:tc>
                <a:tc>
                  <a:txBody>
                    <a:bodyPr/>
                    <a:lstStyle/>
                    <a:p>
                      <a:pPr algn="r"/>
                      <a:r>
                        <a:rPr lang="en-US" sz="1000"/>
                        <a:t>0.099</a:t>
                      </a:r>
                    </a:p>
                  </a:txBody>
                  <a:tcPr marL="51802" marR="51802" marT="25901" marB="25901" anchor="ctr"/>
                </a:tc>
                <a:extLst>
                  <a:ext uri="{0D108BD9-81ED-4DB2-BD59-A6C34878D82A}">
                    <a16:rowId xmlns:a16="http://schemas.microsoft.com/office/drawing/2014/main" val="3292255381"/>
                  </a:ext>
                </a:extLst>
              </a:tr>
              <a:tr h="207207">
                <a:tc>
                  <a:txBody>
                    <a:bodyPr/>
                    <a:lstStyle/>
                    <a:p>
                      <a:r>
                        <a:rPr lang="en-US" sz="1000"/>
                        <a:t>Animation</a:t>
                      </a:r>
                    </a:p>
                  </a:txBody>
                  <a:tcPr marL="51802" marR="51802" marT="25901" marB="25901" anchor="ctr"/>
                </a:tc>
                <a:tc>
                  <a:txBody>
                    <a:bodyPr/>
                    <a:lstStyle/>
                    <a:p>
                      <a:pPr algn="r"/>
                      <a:r>
                        <a:rPr lang="en-US" sz="1000"/>
                        <a:t>895</a:t>
                      </a:r>
                    </a:p>
                  </a:txBody>
                  <a:tcPr marL="51802" marR="51802" marT="25901" marB="25901" anchor="ctr"/>
                </a:tc>
                <a:tc>
                  <a:txBody>
                    <a:bodyPr/>
                    <a:lstStyle/>
                    <a:p>
                      <a:pPr algn="r"/>
                      <a:r>
                        <a:rPr lang="en-US" sz="1000" dirty="0"/>
                        <a:t>0.097</a:t>
                      </a:r>
                    </a:p>
                  </a:txBody>
                  <a:tcPr marL="51802" marR="51802" marT="25901" marB="25901" anchor="ctr"/>
                </a:tc>
                <a:extLst>
                  <a:ext uri="{0D108BD9-81ED-4DB2-BD59-A6C34878D82A}">
                    <a16:rowId xmlns:a16="http://schemas.microsoft.com/office/drawing/2014/main" val="2304873293"/>
                  </a:ext>
                </a:extLst>
              </a:tr>
              <a:tr h="207207">
                <a:tc>
                  <a:txBody>
                    <a:bodyPr/>
                    <a:lstStyle/>
                    <a:p>
                      <a:r>
                        <a:rPr lang="en-US" sz="1000"/>
                        <a:t>IMAX</a:t>
                      </a:r>
                    </a:p>
                  </a:txBody>
                  <a:tcPr marL="51802" marR="51802" marT="25901" marB="25901" anchor="ctr"/>
                </a:tc>
                <a:tc>
                  <a:txBody>
                    <a:bodyPr/>
                    <a:lstStyle/>
                    <a:p>
                      <a:pPr algn="r"/>
                      <a:r>
                        <a:rPr lang="en-US" sz="1000"/>
                        <a:t>193</a:t>
                      </a:r>
                    </a:p>
                  </a:txBody>
                  <a:tcPr marL="51802" marR="51802" marT="25901" marB="25901" anchor="ctr"/>
                </a:tc>
                <a:tc>
                  <a:txBody>
                    <a:bodyPr/>
                    <a:lstStyle/>
                    <a:p>
                      <a:pPr algn="r"/>
                      <a:r>
                        <a:rPr lang="en-US" sz="1000"/>
                        <a:t>0.091</a:t>
                      </a:r>
                    </a:p>
                  </a:txBody>
                  <a:tcPr marL="51802" marR="51802" marT="25901" marB="25901" anchor="ctr"/>
                </a:tc>
                <a:extLst>
                  <a:ext uri="{0D108BD9-81ED-4DB2-BD59-A6C34878D82A}">
                    <a16:rowId xmlns:a16="http://schemas.microsoft.com/office/drawing/2014/main" val="2159646570"/>
                  </a:ext>
                </a:extLst>
              </a:tr>
              <a:tr h="207207">
                <a:tc>
                  <a:txBody>
                    <a:bodyPr/>
                    <a:lstStyle/>
                    <a:p>
                      <a:r>
                        <a:rPr lang="en-US" sz="1000"/>
                        <a:t>Musical</a:t>
                      </a:r>
                    </a:p>
                  </a:txBody>
                  <a:tcPr marL="51802" marR="51802" marT="25901" marB="25901" anchor="ctr"/>
                </a:tc>
                <a:tc>
                  <a:txBody>
                    <a:bodyPr/>
                    <a:lstStyle/>
                    <a:p>
                      <a:pPr algn="r"/>
                      <a:r>
                        <a:rPr lang="en-US" sz="1000" dirty="0"/>
                        <a:t>918</a:t>
                      </a:r>
                    </a:p>
                  </a:txBody>
                  <a:tcPr marL="51802" marR="51802" marT="25901" marB="25901" anchor="ctr"/>
                </a:tc>
                <a:tc>
                  <a:txBody>
                    <a:bodyPr/>
                    <a:lstStyle/>
                    <a:p>
                      <a:pPr algn="r"/>
                      <a:r>
                        <a:rPr lang="en-US" sz="1000"/>
                        <a:t>0.090</a:t>
                      </a:r>
                    </a:p>
                  </a:txBody>
                  <a:tcPr marL="51802" marR="51802" marT="25901" marB="25901" anchor="ctr"/>
                </a:tc>
                <a:extLst>
                  <a:ext uri="{0D108BD9-81ED-4DB2-BD59-A6C34878D82A}">
                    <a16:rowId xmlns:a16="http://schemas.microsoft.com/office/drawing/2014/main" val="3759840230"/>
                  </a:ext>
                </a:extLst>
              </a:tr>
              <a:tr h="207207">
                <a:tc>
                  <a:txBody>
                    <a:bodyPr/>
                    <a:lstStyle/>
                    <a:p>
                      <a:r>
                        <a:rPr lang="en-US" sz="1000"/>
                        <a:t>Adventure</a:t>
                      </a:r>
                    </a:p>
                  </a:txBody>
                  <a:tcPr marL="51802" marR="51802" marT="25901" marB="25901" anchor="ctr"/>
                </a:tc>
                <a:tc>
                  <a:txBody>
                    <a:bodyPr/>
                    <a:lstStyle/>
                    <a:p>
                      <a:pPr algn="r"/>
                      <a:r>
                        <a:rPr lang="en-US" sz="1000"/>
                        <a:t>2019</a:t>
                      </a:r>
                    </a:p>
                  </a:txBody>
                  <a:tcPr marL="51802" marR="51802" marT="25901" marB="25901" anchor="ctr"/>
                </a:tc>
                <a:tc>
                  <a:txBody>
                    <a:bodyPr/>
                    <a:lstStyle/>
                    <a:p>
                      <a:pPr algn="r"/>
                      <a:r>
                        <a:rPr lang="en-US" sz="1000"/>
                        <a:t>0.069</a:t>
                      </a:r>
                    </a:p>
                  </a:txBody>
                  <a:tcPr marL="51802" marR="51802" marT="25901" marB="25901" anchor="ctr"/>
                </a:tc>
                <a:extLst>
                  <a:ext uri="{0D108BD9-81ED-4DB2-BD59-A6C34878D82A}">
                    <a16:rowId xmlns:a16="http://schemas.microsoft.com/office/drawing/2014/main" val="1323187434"/>
                  </a:ext>
                </a:extLst>
              </a:tr>
              <a:tr h="207207">
                <a:tc>
                  <a:txBody>
                    <a:bodyPr/>
                    <a:lstStyle/>
                    <a:p>
                      <a:r>
                        <a:rPr lang="en-US" sz="1000"/>
                        <a:t>Western</a:t>
                      </a:r>
                    </a:p>
                  </a:txBody>
                  <a:tcPr marL="51802" marR="51802" marT="25901" marB="25901" anchor="ctr"/>
                </a:tc>
                <a:tc>
                  <a:txBody>
                    <a:bodyPr/>
                    <a:lstStyle/>
                    <a:p>
                      <a:pPr algn="r"/>
                      <a:r>
                        <a:rPr lang="en-US" sz="1000"/>
                        <a:t>547</a:t>
                      </a:r>
                    </a:p>
                  </a:txBody>
                  <a:tcPr marL="51802" marR="51802" marT="25901" marB="25901" anchor="ctr"/>
                </a:tc>
                <a:tc>
                  <a:txBody>
                    <a:bodyPr/>
                    <a:lstStyle/>
                    <a:p>
                      <a:pPr algn="r"/>
                      <a:r>
                        <a:rPr lang="en-US" sz="1000"/>
                        <a:t>0.047</a:t>
                      </a:r>
                    </a:p>
                  </a:txBody>
                  <a:tcPr marL="51802" marR="51802" marT="25901" marB="25901" anchor="ctr"/>
                </a:tc>
                <a:extLst>
                  <a:ext uri="{0D108BD9-81ED-4DB2-BD59-A6C34878D82A}">
                    <a16:rowId xmlns:a16="http://schemas.microsoft.com/office/drawing/2014/main" val="2075169192"/>
                  </a:ext>
                </a:extLst>
              </a:tr>
              <a:tr h="207207">
                <a:tc>
                  <a:txBody>
                    <a:bodyPr/>
                    <a:lstStyle/>
                    <a:p>
                      <a:r>
                        <a:rPr lang="en-US" sz="1000"/>
                        <a:t>Romance</a:t>
                      </a:r>
                    </a:p>
                  </a:txBody>
                  <a:tcPr marL="51802" marR="51802" marT="25901" marB="25901" anchor="ctr"/>
                </a:tc>
                <a:tc>
                  <a:txBody>
                    <a:bodyPr/>
                    <a:lstStyle/>
                    <a:p>
                      <a:pPr algn="r"/>
                      <a:r>
                        <a:rPr lang="en-US" sz="1000"/>
                        <a:t>3561</a:t>
                      </a:r>
                    </a:p>
                  </a:txBody>
                  <a:tcPr marL="51802" marR="51802" marT="25901" marB="25901" anchor="ctr"/>
                </a:tc>
                <a:tc>
                  <a:txBody>
                    <a:bodyPr/>
                    <a:lstStyle/>
                    <a:p>
                      <a:pPr algn="r"/>
                      <a:r>
                        <a:rPr lang="en-US" sz="1000"/>
                        <a:t>0.044</a:t>
                      </a:r>
                    </a:p>
                  </a:txBody>
                  <a:tcPr marL="51802" marR="51802" marT="25901" marB="25901" anchor="ctr"/>
                </a:tc>
                <a:extLst>
                  <a:ext uri="{0D108BD9-81ED-4DB2-BD59-A6C34878D82A}">
                    <a16:rowId xmlns:a16="http://schemas.microsoft.com/office/drawing/2014/main" val="2404258601"/>
                  </a:ext>
                </a:extLst>
              </a:tr>
              <a:tr h="207207">
                <a:tc>
                  <a:txBody>
                    <a:bodyPr/>
                    <a:lstStyle/>
                    <a:p>
                      <a:r>
                        <a:rPr lang="en-US" sz="1000"/>
                        <a:t>Fantasy</a:t>
                      </a:r>
                    </a:p>
                  </a:txBody>
                  <a:tcPr marL="51802" marR="51802" marT="25901" marB="25901" anchor="ctr"/>
                </a:tc>
                <a:tc>
                  <a:txBody>
                    <a:bodyPr/>
                    <a:lstStyle/>
                    <a:p>
                      <a:pPr algn="r"/>
                      <a:r>
                        <a:rPr lang="en-US" sz="1000"/>
                        <a:t>1255</a:t>
                      </a:r>
                    </a:p>
                  </a:txBody>
                  <a:tcPr marL="51802" marR="51802" marT="25901" marB="25901" anchor="ctr"/>
                </a:tc>
                <a:tc>
                  <a:txBody>
                    <a:bodyPr/>
                    <a:lstStyle/>
                    <a:p>
                      <a:pPr algn="r"/>
                      <a:r>
                        <a:rPr lang="en-US" sz="1000"/>
                        <a:t>0.041</a:t>
                      </a:r>
                    </a:p>
                  </a:txBody>
                  <a:tcPr marL="51802" marR="51802" marT="25901" marB="25901" anchor="ctr"/>
                </a:tc>
                <a:extLst>
                  <a:ext uri="{0D108BD9-81ED-4DB2-BD59-A6C34878D82A}">
                    <a16:rowId xmlns:a16="http://schemas.microsoft.com/office/drawing/2014/main" val="2805602989"/>
                  </a:ext>
                </a:extLst>
              </a:tr>
              <a:tr h="207207">
                <a:tc>
                  <a:txBody>
                    <a:bodyPr/>
                    <a:lstStyle/>
                    <a:p>
                      <a:r>
                        <a:rPr lang="en-US" sz="1000"/>
                        <a:t>Crime</a:t>
                      </a:r>
                    </a:p>
                  </a:txBody>
                  <a:tcPr marL="51802" marR="51802" marT="25901" marB="25901" anchor="ctr"/>
                </a:tc>
                <a:tc>
                  <a:txBody>
                    <a:bodyPr/>
                    <a:lstStyle/>
                    <a:p>
                      <a:pPr algn="r"/>
                      <a:r>
                        <a:rPr lang="en-US" sz="1000"/>
                        <a:t>2531</a:t>
                      </a:r>
                    </a:p>
                  </a:txBody>
                  <a:tcPr marL="51802" marR="51802" marT="25901" marB="25901" anchor="ctr"/>
                </a:tc>
                <a:tc>
                  <a:txBody>
                    <a:bodyPr/>
                    <a:lstStyle/>
                    <a:p>
                      <a:pPr algn="r"/>
                      <a:r>
                        <a:rPr lang="en-US" sz="1000"/>
                        <a:t>0.034</a:t>
                      </a:r>
                    </a:p>
                  </a:txBody>
                  <a:tcPr marL="51802" marR="51802" marT="25901" marB="25901" anchor="ctr"/>
                </a:tc>
                <a:extLst>
                  <a:ext uri="{0D108BD9-81ED-4DB2-BD59-A6C34878D82A}">
                    <a16:rowId xmlns:a16="http://schemas.microsoft.com/office/drawing/2014/main" val="476667997"/>
                  </a:ext>
                </a:extLst>
              </a:tr>
              <a:tr h="207207">
                <a:tc>
                  <a:txBody>
                    <a:bodyPr/>
                    <a:lstStyle/>
                    <a:p>
                      <a:r>
                        <a:rPr lang="en-US" sz="1000"/>
                        <a:t>Film-Noir</a:t>
                      </a:r>
                    </a:p>
                  </a:txBody>
                  <a:tcPr marL="51802" marR="51802" marT="25901" marB="25901" anchor="ctr"/>
                </a:tc>
                <a:tc>
                  <a:txBody>
                    <a:bodyPr/>
                    <a:lstStyle/>
                    <a:p>
                      <a:pPr algn="r"/>
                      <a:r>
                        <a:rPr lang="en-US" sz="1000"/>
                        <a:t>297</a:t>
                      </a:r>
                    </a:p>
                  </a:txBody>
                  <a:tcPr marL="51802" marR="51802" marT="25901" marB="25901" anchor="ctr"/>
                </a:tc>
                <a:tc>
                  <a:txBody>
                    <a:bodyPr/>
                    <a:lstStyle/>
                    <a:p>
                      <a:pPr algn="r"/>
                      <a:r>
                        <a:rPr lang="en-US" sz="1000"/>
                        <a:t>-0.000</a:t>
                      </a:r>
                    </a:p>
                  </a:txBody>
                  <a:tcPr marL="51802" marR="51802" marT="25901" marB="25901" anchor="ctr"/>
                </a:tc>
                <a:extLst>
                  <a:ext uri="{0D108BD9-81ED-4DB2-BD59-A6C34878D82A}">
                    <a16:rowId xmlns:a16="http://schemas.microsoft.com/office/drawing/2014/main" val="2555604394"/>
                  </a:ext>
                </a:extLst>
              </a:tr>
              <a:tr h="207207">
                <a:tc>
                  <a:txBody>
                    <a:bodyPr/>
                    <a:lstStyle/>
                    <a:p>
                      <a:r>
                        <a:rPr lang="en-US" sz="1000"/>
                        <a:t>Documentary</a:t>
                      </a:r>
                    </a:p>
                  </a:txBody>
                  <a:tcPr marL="51802" marR="51802" marT="25901" marB="25901" anchor="ctr"/>
                </a:tc>
                <a:tc>
                  <a:txBody>
                    <a:bodyPr/>
                    <a:lstStyle/>
                    <a:p>
                      <a:pPr algn="r"/>
                      <a:r>
                        <a:rPr lang="en-US" sz="1000"/>
                        <a:t>1827</a:t>
                      </a:r>
                    </a:p>
                  </a:txBody>
                  <a:tcPr marL="51802" marR="51802" marT="25901" marB="25901" anchor="ctr"/>
                </a:tc>
                <a:tc>
                  <a:txBody>
                    <a:bodyPr/>
                    <a:lstStyle/>
                    <a:p>
                      <a:pPr algn="r"/>
                      <a:r>
                        <a:rPr lang="en-US" sz="1000"/>
                        <a:t>-0.038</a:t>
                      </a:r>
                    </a:p>
                  </a:txBody>
                  <a:tcPr marL="51802" marR="51802" marT="25901" marB="25901" anchor="ctr"/>
                </a:tc>
                <a:extLst>
                  <a:ext uri="{0D108BD9-81ED-4DB2-BD59-A6C34878D82A}">
                    <a16:rowId xmlns:a16="http://schemas.microsoft.com/office/drawing/2014/main" val="839647121"/>
                  </a:ext>
                </a:extLst>
              </a:tr>
              <a:tr h="207207">
                <a:tc>
                  <a:txBody>
                    <a:bodyPr/>
                    <a:lstStyle/>
                    <a:p>
                      <a:r>
                        <a:rPr lang="en-US" sz="1000"/>
                        <a:t>Drama</a:t>
                      </a:r>
                    </a:p>
                  </a:txBody>
                  <a:tcPr marL="51802" marR="51802" marT="25901" marB="25901" anchor="ctr"/>
                </a:tc>
                <a:tc>
                  <a:txBody>
                    <a:bodyPr/>
                    <a:lstStyle/>
                    <a:p>
                      <a:pPr algn="r"/>
                      <a:r>
                        <a:rPr lang="en-US" sz="1000"/>
                        <a:t>11397</a:t>
                      </a:r>
                    </a:p>
                  </a:txBody>
                  <a:tcPr marL="51802" marR="51802" marT="25901" marB="25901" anchor="ctr"/>
                </a:tc>
                <a:tc>
                  <a:txBody>
                    <a:bodyPr/>
                    <a:lstStyle/>
                    <a:p>
                      <a:pPr algn="r"/>
                      <a:r>
                        <a:rPr lang="en-US" sz="1000"/>
                        <a:t>-0.042</a:t>
                      </a:r>
                    </a:p>
                  </a:txBody>
                  <a:tcPr marL="51802" marR="51802" marT="25901" marB="25901" anchor="ctr"/>
                </a:tc>
                <a:extLst>
                  <a:ext uri="{0D108BD9-81ED-4DB2-BD59-A6C34878D82A}">
                    <a16:rowId xmlns:a16="http://schemas.microsoft.com/office/drawing/2014/main" val="2996754246"/>
                  </a:ext>
                </a:extLst>
              </a:tr>
              <a:tr h="207207">
                <a:tc>
                  <a:txBody>
                    <a:bodyPr/>
                    <a:lstStyle/>
                    <a:p>
                      <a:r>
                        <a:rPr lang="en-US" sz="1000"/>
                        <a:t>War</a:t>
                      </a:r>
                    </a:p>
                  </a:txBody>
                  <a:tcPr marL="51802" marR="51802" marT="25901" marB="25901" anchor="ctr"/>
                </a:tc>
                <a:tc>
                  <a:txBody>
                    <a:bodyPr/>
                    <a:lstStyle/>
                    <a:p>
                      <a:pPr algn="r"/>
                      <a:r>
                        <a:rPr lang="en-US" sz="1000"/>
                        <a:t>1040</a:t>
                      </a:r>
                    </a:p>
                  </a:txBody>
                  <a:tcPr marL="51802" marR="51802" marT="25901" marB="25901" anchor="ctr"/>
                </a:tc>
                <a:tc>
                  <a:txBody>
                    <a:bodyPr/>
                    <a:lstStyle/>
                    <a:p>
                      <a:pPr algn="r"/>
                      <a:r>
                        <a:rPr lang="en-US" sz="1000" dirty="0"/>
                        <a:t>-0.073</a:t>
                      </a:r>
                    </a:p>
                  </a:txBody>
                  <a:tcPr marL="51802" marR="51802" marT="25901" marB="25901" anchor="ctr"/>
                </a:tc>
                <a:extLst>
                  <a:ext uri="{0D108BD9-81ED-4DB2-BD59-A6C34878D82A}">
                    <a16:rowId xmlns:a16="http://schemas.microsoft.com/office/drawing/2014/main" val="657293767"/>
                  </a:ext>
                </a:extLst>
              </a:tr>
            </a:tbl>
          </a:graphicData>
        </a:graphic>
      </p:graphicFrame>
    </p:spTree>
    <p:extLst>
      <p:ext uri="{BB962C8B-B14F-4D97-AF65-F5344CB8AC3E}">
        <p14:creationId xmlns:p14="http://schemas.microsoft.com/office/powerpoint/2010/main" val="684502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13FD0-8FF8-4544-97FB-4F7990207C19}"/>
              </a:ext>
            </a:extLst>
          </p:cNvPr>
          <p:cNvSpPr>
            <a:spLocks noGrp="1"/>
          </p:cNvSpPr>
          <p:nvPr>
            <p:ph type="title"/>
          </p:nvPr>
        </p:nvSpPr>
        <p:spPr>
          <a:xfrm>
            <a:off x="838200" y="365125"/>
            <a:ext cx="10515600" cy="1325563"/>
          </a:xfrm>
        </p:spPr>
        <p:txBody>
          <a:bodyPr/>
          <a:lstStyle/>
          <a:p>
            <a:r>
              <a:rPr lang="en-US"/>
              <a:t>Findings</a:t>
            </a:r>
            <a:endParaRPr lang="en-US" dirty="0"/>
          </a:p>
        </p:txBody>
      </p:sp>
      <p:sp>
        <p:nvSpPr>
          <p:cNvPr id="3" name="Content Placeholder 2">
            <a:extLst>
              <a:ext uri="{FF2B5EF4-FFF2-40B4-BE49-F238E27FC236}">
                <a16:creationId xmlns:a16="http://schemas.microsoft.com/office/drawing/2014/main" id="{97A79594-566F-FE46-AAB5-C288BA6056D4}"/>
              </a:ext>
            </a:extLst>
          </p:cNvPr>
          <p:cNvSpPr>
            <a:spLocks noGrp="1"/>
          </p:cNvSpPr>
          <p:nvPr>
            <p:ph idx="1"/>
          </p:nvPr>
        </p:nvSpPr>
        <p:spPr>
          <a:xfrm>
            <a:off x="838200" y="1825625"/>
            <a:ext cx="7022328" cy="4351338"/>
          </a:xfrm>
        </p:spPr>
        <p:txBody>
          <a:bodyPr>
            <a:noAutofit/>
          </a:bodyPr>
          <a:lstStyle/>
          <a:p>
            <a:r>
              <a:rPr lang="en-US" dirty="0"/>
              <a:t>Most genres do not display any relevant correlation</a:t>
            </a:r>
          </a:p>
        </p:txBody>
      </p:sp>
      <p:pic>
        <p:nvPicPr>
          <p:cNvPr id="4" name="Picture 3">
            <a:extLst>
              <a:ext uri="{FF2B5EF4-FFF2-40B4-BE49-F238E27FC236}">
                <a16:creationId xmlns:a16="http://schemas.microsoft.com/office/drawing/2014/main" id="{70BA82C9-2531-574D-A2A3-0E69306E2D65}"/>
              </a:ext>
            </a:extLst>
          </p:cNvPr>
          <p:cNvPicPr>
            <a:picLocks noChangeAspect="1"/>
          </p:cNvPicPr>
          <p:nvPr/>
        </p:nvPicPr>
        <p:blipFill>
          <a:blip r:embed="rId2"/>
          <a:stretch>
            <a:fillRect/>
          </a:stretch>
        </p:blipFill>
        <p:spPr>
          <a:xfrm>
            <a:off x="10031683" y="0"/>
            <a:ext cx="2153265" cy="2262364"/>
          </a:xfrm>
          <a:prstGeom prst="rect">
            <a:avLst/>
          </a:prstGeom>
        </p:spPr>
      </p:pic>
      <p:pic>
        <p:nvPicPr>
          <p:cNvPr id="5" name="Picture 4">
            <a:extLst>
              <a:ext uri="{FF2B5EF4-FFF2-40B4-BE49-F238E27FC236}">
                <a16:creationId xmlns:a16="http://schemas.microsoft.com/office/drawing/2014/main" id="{976205C9-5B82-0940-96C6-0285772A3F20}"/>
              </a:ext>
            </a:extLst>
          </p:cNvPr>
          <p:cNvPicPr>
            <a:picLocks noChangeAspect="1"/>
          </p:cNvPicPr>
          <p:nvPr/>
        </p:nvPicPr>
        <p:blipFill>
          <a:blip r:embed="rId3"/>
          <a:stretch>
            <a:fillRect/>
          </a:stretch>
        </p:blipFill>
        <p:spPr>
          <a:xfrm>
            <a:off x="10038735" y="2243437"/>
            <a:ext cx="2153265" cy="2262364"/>
          </a:xfrm>
          <a:prstGeom prst="rect">
            <a:avLst/>
          </a:prstGeom>
        </p:spPr>
      </p:pic>
      <p:pic>
        <p:nvPicPr>
          <p:cNvPr id="6" name="Picture 5">
            <a:extLst>
              <a:ext uri="{FF2B5EF4-FFF2-40B4-BE49-F238E27FC236}">
                <a16:creationId xmlns:a16="http://schemas.microsoft.com/office/drawing/2014/main" id="{87252239-280F-AF4B-A31F-C48AC992592B}"/>
              </a:ext>
            </a:extLst>
          </p:cNvPr>
          <p:cNvPicPr>
            <a:picLocks noChangeAspect="1"/>
          </p:cNvPicPr>
          <p:nvPr/>
        </p:nvPicPr>
        <p:blipFill>
          <a:blip r:embed="rId4"/>
          <a:stretch>
            <a:fillRect/>
          </a:stretch>
        </p:blipFill>
        <p:spPr>
          <a:xfrm>
            <a:off x="7880051" y="4505801"/>
            <a:ext cx="2153265" cy="2262364"/>
          </a:xfrm>
          <a:prstGeom prst="rect">
            <a:avLst/>
          </a:prstGeom>
        </p:spPr>
      </p:pic>
      <p:pic>
        <p:nvPicPr>
          <p:cNvPr id="7" name="Picture 6">
            <a:extLst>
              <a:ext uri="{FF2B5EF4-FFF2-40B4-BE49-F238E27FC236}">
                <a16:creationId xmlns:a16="http://schemas.microsoft.com/office/drawing/2014/main" id="{CCF03A31-C0F0-F346-AD32-ECCAE4516806}"/>
              </a:ext>
            </a:extLst>
          </p:cNvPr>
          <p:cNvPicPr>
            <a:picLocks noChangeAspect="1"/>
          </p:cNvPicPr>
          <p:nvPr/>
        </p:nvPicPr>
        <p:blipFill>
          <a:blip r:embed="rId5"/>
          <a:stretch>
            <a:fillRect/>
          </a:stretch>
        </p:blipFill>
        <p:spPr>
          <a:xfrm>
            <a:off x="7872999" y="0"/>
            <a:ext cx="2153265" cy="2262364"/>
          </a:xfrm>
          <a:prstGeom prst="rect">
            <a:avLst/>
          </a:prstGeom>
        </p:spPr>
      </p:pic>
      <p:pic>
        <p:nvPicPr>
          <p:cNvPr id="8" name="Picture 7">
            <a:extLst>
              <a:ext uri="{FF2B5EF4-FFF2-40B4-BE49-F238E27FC236}">
                <a16:creationId xmlns:a16="http://schemas.microsoft.com/office/drawing/2014/main" id="{494181CD-BC77-2D45-B548-90FF0DC38A53}"/>
              </a:ext>
            </a:extLst>
          </p:cNvPr>
          <p:cNvPicPr>
            <a:picLocks noChangeAspect="1"/>
          </p:cNvPicPr>
          <p:nvPr/>
        </p:nvPicPr>
        <p:blipFill>
          <a:blip r:embed="rId6"/>
          <a:stretch>
            <a:fillRect/>
          </a:stretch>
        </p:blipFill>
        <p:spPr>
          <a:xfrm>
            <a:off x="7880051" y="2249131"/>
            <a:ext cx="2153265" cy="2262364"/>
          </a:xfrm>
          <a:prstGeom prst="rect">
            <a:avLst/>
          </a:prstGeom>
        </p:spPr>
      </p:pic>
      <p:pic>
        <p:nvPicPr>
          <p:cNvPr id="9" name="Picture 8">
            <a:extLst>
              <a:ext uri="{FF2B5EF4-FFF2-40B4-BE49-F238E27FC236}">
                <a16:creationId xmlns:a16="http://schemas.microsoft.com/office/drawing/2014/main" id="{30B733D7-4F63-BE48-BFBD-04704C8289BD}"/>
              </a:ext>
            </a:extLst>
          </p:cNvPr>
          <p:cNvPicPr>
            <a:picLocks noChangeAspect="1"/>
          </p:cNvPicPr>
          <p:nvPr/>
        </p:nvPicPr>
        <p:blipFill>
          <a:blip r:embed="rId7"/>
          <a:stretch>
            <a:fillRect/>
          </a:stretch>
        </p:blipFill>
        <p:spPr>
          <a:xfrm>
            <a:off x="10026264" y="4475942"/>
            <a:ext cx="2153265" cy="2262364"/>
          </a:xfrm>
          <a:prstGeom prst="rect">
            <a:avLst/>
          </a:prstGeom>
        </p:spPr>
      </p:pic>
    </p:spTree>
    <p:extLst>
      <p:ext uri="{BB962C8B-B14F-4D97-AF65-F5344CB8AC3E}">
        <p14:creationId xmlns:p14="http://schemas.microsoft.com/office/powerpoint/2010/main" val="4120864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13FD0-8FF8-4544-97FB-4F7990207C19}"/>
              </a:ext>
            </a:extLst>
          </p:cNvPr>
          <p:cNvSpPr>
            <a:spLocks noGrp="1"/>
          </p:cNvSpPr>
          <p:nvPr>
            <p:ph type="title"/>
          </p:nvPr>
        </p:nvSpPr>
        <p:spPr/>
        <p:txBody>
          <a:bodyPr/>
          <a:lstStyle/>
          <a:p>
            <a:r>
              <a:rPr lang="en-US" dirty="0"/>
              <a:t>Findings</a:t>
            </a:r>
          </a:p>
        </p:txBody>
      </p:sp>
      <p:sp>
        <p:nvSpPr>
          <p:cNvPr id="3" name="Content Placeholder 2">
            <a:extLst>
              <a:ext uri="{FF2B5EF4-FFF2-40B4-BE49-F238E27FC236}">
                <a16:creationId xmlns:a16="http://schemas.microsoft.com/office/drawing/2014/main" id="{97A79594-566F-FE46-AAB5-C288BA6056D4}"/>
              </a:ext>
            </a:extLst>
          </p:cNvPr>
          <p:cNvSpPr>
            <a:spLocks noGrp="1"/>
          </p:cNvSpPr>
          <p:nvPr>
            <p:ph idx="1"/>
          </p:nvPr>
        </p:nvSpPr>
        <p:spPr/>
        <p:txBody>
          <a:bodyPr>
            <a:noAutofit/>
          </a:bodyPr>
          <a:lstStyle/>
          <a:p>
            <a:endParaRPr lang="en-US" dirty="0"/>
          </a:p>
        </p:txBody>
      </p:sp>
    </p:spTree>
    <p:extLst>
      <p:ext uri="{BB962C8B-B14F-4D97-AF65-F5344CB8AC3E}">
        <p14:creationId xmlns:p14="http://schemas.microsoft.com/office/powerpoint/2010/main" val="438275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13FD0-8FF8-4544-97FB-4F7990207C19}"/>
              </a:ext>
            </a:extLst>
          </p:cNvPr>
          <p:cNvSpPr>
            <a:spLocks noGrp="1"/>
          </p:cNvSpPr>
          <p:nvPr>
            <p:ph type="title"/>
          </p:nvPr>
        </p:nvSpPr>
        <p:spPr/>
        <p:txBody>
          <a:bodyPr/>
          <a:lstStyle/>
          <a:p>
            <a:r>
              <a:rPr lang="en" dirty="0"/>
              <a:t>Acknowledgements</a:t>
            </a:r>
            <a:endParaRPr lang="en-US" dirty="0"/>
          </a:p>
        </p:txBody>
      </p:sp>
      <p:sp>
        <p:nvSpPr>
          <p:cNvPr id="3" name="Content Placeholder 2">
            <a:extLst>
              <a:ext uri="{FF2B5EF4-FFF2-40B4-BE49-F238E27FC236}">
                <a16:creationId xmlns:a16="http://schemas.microsoft.com/office/drawing/2014/main" id="{97A79594-566F-FE46-AAB5-C288BA6056D4}"/>
              </a:ext>
            </a:extLst>
          </p:cNvPr>
          <p:cNvSpPr>
            <a:spLocks noGrp="1"/>
          </p:cNvSpPr>
          <p:nvPr>
            <p:ph idx="1"/>
          </p:nvPr>
        </p:nvSpPr>
        <p:spPr/>
        <p:txBody>
          <a:bodyPr>
            <a:noAutofit/>
          </a:bodyPr>
          <a:lstStyle/>
          <a:p>
            <a:pPr lvl="0"/>
            <a:r>
              <a:rPr lang="en-US" dirty="0"/>
              <a:t>Did you use other informal analysis to inform your work?  Did you get feedback on your work by friends or colleagues? Etc.  </a:t>
            </a:r>
          </a:p>
          <a:p>
            <a:pPr lvl="0"/>
            <a:r>
              <a:rPr lang="en-US" dirty="0"/>
              <a:t>If you had no one give you feedback, it’s okay to say that.</a:t>
            </a:r>
          </a:p>
        </p:txBody>
      </p:sp>
    </p:spTree>
    <p:extLst>
      <p:ext uri="{BB962C8B-B14F-4D97-AF65-F5344CB8AC3E}">
        <p14:creationId xmlns:p14="http://schemas.microsoft.com/office/powerpoint/2010/main" val="34719972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TotalTime>
  <Words>735</Words>
  <Application>Microsoft Macintosh PowerPoint</Application>
  <PresentationFormat>Widescreen</PresentationFormat>
  <Paragraphs>100</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Courier</vt:lpstr>
      <vt:lpstr>Office Theme</vt:lpstr>
      <vt:lpstr>Movie Complexity  and Ratings</vt:lpstr>
      <vt:lpstr>Dataset(s)</vt:lpstr>
      <vt:lpstr>Motivation</vt:lpstr>
      <vt:lpstr>Research Question(s)</vt:lpstr>
      <vt:lpstr>Findings</vt:lpstr>
      <vt:lpstr>Findings</vt:lpstr>
      <vt:lpstr>Findings</vt:lpstr>
      <vt:lpstr>Findings</vt:lpstr>
      <vt:lpstr>Acknowledgements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Complexity  and Ratings</dc:title>
  <dc:creator>Ingo Nader</dc:creator>
  <cp:lastModifiedBy>Ingo Nader</cp:lastModifiedBy>
  <cp:revision>16</cp:revision>
  <cp:lastPrinted>2018-09-25T13:53:48Z</cp:lastPrinted>
  <dcterms:created xsi:type="dcterms:W3CDTF">2018-09-25T11:52:07Z</dcterms:created>
  <dcterms:modified xsi:type="dcterms:W3CDTF">2018-09-25T14:55:30Z</dcterms:modified>
</cp:coreProperties>
</file>